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Lst>
  <p:notesMasterIdLst>
    <p:notesMasterId r:id="rId42"/>
  </p:notesMasterIdLst>
  <p:sldIdLst>
    <p:sldId id="259" r:id="rId3"/>
    <p:sldId id="10266" r:id="rId4"/>
    <p:sldId id="10267" r:id="rId5"/>
    <p:sldId id="10269" r:id="rId6"/>
    <p:sldId id="10270" r:id="rId7"/>
    <p:sldId id="10198" r:id="rId8"/>
    <p:sldId id="10233" r:id="rId9"/>
    <p:sldId id="10234" r:id="rId10"/>
    <p:sldId id="10235" r:id="rId11"/>
    <p:sldId id="10236" r:id="rId12"/>
    <p:sldId id="10237" r:id="rId13"/>
    <p:sldId id="10238" r:id="rId14"/>
    <p:sldId id="10239" r:id="rId15"/>
    <p:sldId id="10240" r:id="rId16"/>
    <p:sldId id="10242" r:id="rId17"/>
    <p:sldId id="10241" r:id="rId18"/>
    <p:sldId id="10243" r:id="rId19"/>
    <p:sldId id="10244" r:id="rId20"/>
    <p:sldId id="10245" r:id="rId21"/>
    <p:sldId id="10246" r:id="rId22"/>
    <p:sldId id="10247" r:id="rId23"/>
    <p:sldId id="10248" r:id="rId24"/>
    <p:sldId id="10249" r:id="rId25"/>
    <p:sldId id="10250" r:id="rId26"/>
    <p:sldId id="10251" r:id="rId27"/>
    <p:sldId id="10252" r:id="rId28"/>
    <p:sldId id="10253" r:id="rId29"/>
    <p:sldId id="10255" r:id="rId30"/>
    <p:sldId id="10254" r:id="rId31"/>
    <p:sldId id="10256" r:id="rId32"/>
    <p:sldId id="10259" r:id="rId33"/>
    <p:sldId id="10257" r:id="rId34"/>
    <p:sldId id="10258" r:id="rId35"/>
    <p:sldId id="10260" r:id="rId36"/>
    <p:sldId id="10261" r:id="rId37"/>
    <p:sldId id="10262" r:id="rId38"/>
    <p:sldId id="10263" r:id="rId39"/>
    <p:sldId id="10264" r:id="rId40"/>
    <p:sldId id="10265"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耀宇" initials="张耀宇" lastIdx="1" clrIdx="0"/>
  <p:cmAuthor id="2" name="zhiqin xu" initials="z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89524" autoAdjust="0"/>
  </p:normalViewPr>
  <p:slideViewPr>
    <p:cSldViewPr snapToGrid="0">
      <p:cViewPr varScale="1">
        <p:scale>
          <a:sx n="114" d="100"/>
          <a:sy n="114" d="100"/>
        </p:scale>
        <p:origin x="1232" y="176"/>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CCD4-B0A0-4411-AF27-E52F275BA53D}" type="datetimeFigureOut">
              <a:rPr lang="zh-CN" altLang="en-US" smtClean="0"/>
              <a:t>2024/5/22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B6C25-FFE4-4126-ADF1-3137FE8D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1</a:t>
            </a:fld>
            <a:endParaRPr lang="zh-CN" altLang="en-US"/>
          </a:p>
        </p:txBody>
      </p:sp>
    </p:spTree>
    <p:extLst>
      <p:ext uri="{BB962C8B-B14F-4D97-AF65-F5344CB8AC3E}">
        <p14:creationId xmlns:p14="http://schemas.microsoft.com/office/powerpoint/2010/main" val="52359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3</a:t>
            </a:fld>
            <a:endParaRPr lang="zh-CN" altLang="en-US"/>
          </a:p>
        </p:txBody>
      </p:sp>
    </p:spTree>
    <p:extLst>
      <p:ext uri="{BB962C8B-B14F-4D97-AF65-F5344CB8AC3E}">
        <p14:creationId xmlns:p14="http://schemas.microsoft.com/office/powerpoint/2010/main" val="4029231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4</a:t>
            </a:fld>
            <a:endParaRPr lang="zh-CN" altLang="en-US"/>
          </a:p>
        </p:txBody>
      </p:sp>
    </p:spTree>
    <p:extLst>
      <p:ext uri="{BB962C8B-B14F-4D97-AF65-F5344CB8AC3E}">
        <p14:creationId xmlns:p14="http://schemas.microsoft.com/office/powerpoint/2010/main" val="272402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5</a:t>
            </a:fld>
            <a:endParaRPr lang="zh-CN" altLang="en-US"/>
          </a:p>
        </p:txBody>
      </p:sp>
    </p:spTree>
    <p:extLst>
      <p:ext uri="{BB962C8B-B14F-4D97-AF65-F5344CB8AC3E}">
        <p14:creationId xmlns:p14="http://schemas.microsoft.com/office/powerpoint/2010/main" val="181400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7</a:t>
            </a:fld>
            <a:endParaRPr lang="zh-CN" altLang="en-US"/>
          </a:p>
        </p:txBody>
      </p:sp>
    </p:spTree>
    <p:extLst>
      <p:ext uri="{BB962C8B-B14F-4D97-AF65-F5344CB8AC3E}">
        <p14:creationId xmlns:p14="http://schemas.microsoft.com/office/powerpoint/2010/main" val="339610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FB6C25-FFE4-4126-ADF1-3137FE8DB2D2}" type="slidenum">
              <a:rPr lang="zh-CN" altLang="en-US" smtClean="0"/>
              <a:t>26</a:t>
            </a:fld>
            <a:endParaRPr lang="zh-CN" altLang="en-US"/>
          </a:p>
        </p:txBody>
      </p:sp>
    </p:spTree>
    <p:extLst>
      <p:ext uri="{BB962C8B-B14F-4D97-AF65-F5344CB8AC3E}">
        <p14:creationId xmlns:p14="http://schemas.microsoft.com/office/powerpoint/2010/main" val="2185736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2024/5/22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userDrawn="1"/>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4519" y="6100774"/>
            <a:ext cx="2143761"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2024/5/22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底-3">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EAC31-AAB0-41B3-9117-8046D306DA8B}" type="datetimeFigureOut">
              <a:rPr lang="en-US" smtClean="0"/>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EA99E-BA27-4B8A-8141-4BADAAFB158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3"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5"/>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5"/>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5"/>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7.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7.xml"/><Relationship Id="rId5" Type="http://schemas.openxmlformats.org/officeDocument/2006/relationships/image" Target="../media/image76.png"/><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频率原则</a:t>
            </a:r>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5</a:t>
            </a:r>
            <a:r>
              <a:rPr lang="zh-CN" altLang="en-US"/>
              <a:t>月</a:t>
            </a:r>
            <a:endParaRPr lang="zh-CN" altLang="en-US" dirty="0"/>
          </a:p>
        </p:txBody>
      </p:sp>
      <p:sp>
        <p:nvSpPr>
          <p:cNvPr id="10" name="文本占位符 9"/>
          <p:cNvSpPr>
            <a:spLocks noGrp="1"/>
          </p:cNvSpPr>
          <p:nvPr>
            <p:ph type="body" sz="quarter" idx="11"/>
          </p:nvPr>
        </p:nvSpPr>
        <p:spPr/>
        <p:txBody>
          <a:bodyPr/>
          <a:lstStyle/>
          <a:p>
            <a:r>
              <a:rPr lang="en-US" altLang="zh-CN"/>
              <a:t>Cat book</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图像频率与响应频率</a:t>
            </a:r>
          </a:p>
        </p:txBody>
      </p:sp>
      <p:sp>
        <p:nvSpPr>
          <p:cNvPr id="5" name="文本框 4">
            <a:extLst>
              <a:ext uri="{FF2B5EF4-FFF2-40B4-BE49-F238E27FC236}">
                <a16:creationId xmlns:a16="http://schemas.microsoft.com/office/drawing/2014/main" id="{77B6CAD5-66C1-C10E-C274-704E7C995DBE}"/>
              </a:ext>
            </a:extLst>
          </p:cNvPr>
          <p:cNvSpPr txBox="1"/>
          <p:nvPr/>
        </p:nvSpPr>
        <p:spPr>
          <a:xfrm>
            <a:off x="826883" y="2051322"/>
            <a:ext cx="5032147" cy="2585323"/>
          </a:xfrm>
          <a:prstGeom prst="rect">
            <a:avLst/>
          </a:prstGeom>
          <a:noFill/>
        </p:spPr>
        <p:txBody>
          <a:bodyPr wrap="none" rtlCol="0">
            <a:spAutoFit/>
          </a:bodyPr>
          <a:lstStyle/>
          <a:p>
            <a:r>
              <a:rPr lang="zh-CN" altLang="en-US" dirty="0"/>
              <a:t>图像频率：数据点内部的频率（图像拟合）</a:t>
            </a:r>
            <a:endParaRPr lang="en-US" altLang="zh-CN" dirty="0"/>
          </a:p>
          <a:p>
            <a:endParaRPr lang="en-US" altLang="zh-CN" dirty="0"/>
          </a:p>
          <a:p>
            <a:endParaRPr lang="en-US" altLang="zh-CN" dirty="0"/>
          </a:p>
          <a:p>
            <a:endParaRPr lang="en-US" altLang="zh-CN" dirty="0"/>
          </a:p>
          <a:p>
            <a:r>
              <a:rPr lang="zh-CN" altLang="en-US" dirty="0"/>
              <a:t>响应频率：输入到输出映射的频率（图像分类）</a:t>
            </a:r>
            <a:endParaRPr lang="en-US" altLang="zh-CN" dirty="0"/>
          </a:p>
          <a:p>
            <a:endParaRPr lang="en-US" altLang="zh-CN" dirty="0"/>
          </a:p>
          <a:p>
            <a:endParaRPr lang="en-US" altLang="zh-CN" dirty="0"/>
          </a:p>
          <a:p>
            <a:endParaRPr lang="en-US" altLang="zh-CN" dirty="0"/>
          </a:p>
          <a:p>
            <a:r>
              <a:rPr lang="zh-CN" altLang="en-US" dirty="0"/>
              <a:t>高维函数中，更关注从输入到输出的响应频率</a:t>
            </a:r>
          </a:p>
        </p:txBody>
      </p:sp>
    </p:spTree>
    <p:extLst>
      <p:ext uri="{BB962C8B-B14F-4D97-AF65-F5344CB8AC3E}">
        <p14:creationId xmlns:p14="http://schemas.microsoft.com/office/powerpoint/2010/main" val="141981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高维傅里叶变换的困难</a:t>
            </a:r>
          </a:p>
        </p:txBody>
      </p:sp>
      <p:sp>
        <p:nvSpPr>
          <p:cNvPr id="3" name="文本框 2">
            <a:extLst>
              <a:ext uri="{FF2B5EF4-FFF2-40B4-BE49-F238E27FC236}">
                <a16:creationId xmlns:a16="http://schemas.microsoft.com/office/drawing/2014/main" id="{BA4D6E6D-95B9-1B7F-72D9-970E7DF4E46C}"/>
              </a:ext>
            </a:extLst>
          </p:cNvPr>
          <p:cNvSpPr txBox="1"/>
          <p:nvPr/>
        </p:nvSpPr>
        <p:spPr>
          <a:xfrm>
            <a:off x="356992" y="1979112"/>
            <a:ext cx="2723823" cy="369332"/>
          </a:xfrm>
          <a:prstGeom prst="rect">
            <a:avLst/>
          </a:prstGeom>
          <a:noFill/>
        </p:spPr>
        <p:txBody>
          <a:bodyPr wrap="none" rtlCol="0">
            <a:spAutoFit/>
          </a:bodyPr>
          <a:lstStyle/>
          <a:p>
            <a:r>
              <a:rPr lang="zh-CN" altLang="en-US" sz="1800" dirty="0">
                <a:solidFill>
                  <a:srgbClr val="000000"/>
                </a:solidFill>
                <a:effectLst/>
                <a:latin typeface="FandolSong-Regular"/>
              </a:rPr>
              <a:t>非均匀离散傅里叶变换：</a:t>
            </a:r>
            <a:endParaRPr lang="zh-CN" altLang="en-US" dirty="0"/>
          </a:p>
        </p:txBody>
      </p:sp>
      <p:pic>
        <p:nvPicPr>
          <p:cNvPr id="5" name="图片 4">
            <a:extLst>
              <a:ext uri="{FF2B5EF4-FFF2-40B4-BE49-F238E27FC236}">
                <a16:creationId xmlns:a16="http://schemas.microsoft.com/office/drawing/2014/main" id="{515540EE-03DF-6744-920F-3E35DC8B9929}"/>
              </a:ext>
            </a:extLst>
          </p:cNvPr>
          <p:cNvPicPr>
            <a:picLocks noChangeAspect="1"/>
          </p:cNvPicPr>
          <p:nvPr/>
        </p:nvPicPr>
        <p:blipFill>
          <a:blip r:embed="rId2"/>
          <a:stretch>
            <a:fillRect/>
          </a:stretch>
        </p:blipFill>
        <p:spPr>
          <a:xfrm>
            <a:off x="4647989" y="2163778"/>
            <a:ext cx="2663623" cy="99995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406C98-BB04-059B-DE40-53265AC884F8}"/>
                  </a:ext>
                </a:extLst>
              </p:cNvPr>
              <p:cNvSpPr txBox="1"/>
              <p:nvPr/>
            </p:nvSpPr>
            <p:spPr>
              <a:xfrm>
                <a:off x="356992" y="3601232"/>
                <a:ext cx="10722280" cy="2031325"/>
              </a:xfrm>
              <a:prstGeom prst="rect">
                <a:avLst/>
              </a:prstGeom>
              <a:noFill/>
            </p:spPr>
            <p:txBody>
              <a:bodyPr wrap="square" rtlCol="0">
                <a:spAutoFit/>
              </a:bodyPr>
              <a:lstStyle/>
              <a:p>
                <a:r>
                  <a:rPr lang="zh-CN" altLang="en-US" b="1" dirty="0"/>
                  <a:t>存在维数灾难</a:t>
                </a:r>
                <a:endParaRPr lang="en-US" altLang="zh-CN" b="1" dirty="0"/>
              </a:p>
              <a:p>
                <a:endParaRPr lang="en-US" altLang="zh-CN" dirty="0"/>
              </a:p>
              <a:p>
                <a:endParaRPr lang="en-US" altLang="zh-CN" dirty="0"/>
              </a:p>
              <a:p>
                <a:r>
                  <a:rPr lang="zh-CN" altLang="en-US" dirty="0"/>
                  <a:t>以</a:t>
                </a:r>
                <a:r>
                  <a:rPr lang="en-US" altLang="zh-CN" dirty="0"/>
                  <a:t>MNIST</a:t>
                </a:r>
                <a:r>
                  <a:rPr lang="zh-CN" altLang="en-US" dirty="0"/>
                  <a:t>为例：频率为</a:t>
                </a:r>
                <a:r>
                  <a:rPr lang="en-US" altLang="zh-CN" dirty="0"/>
                  <a:t>784</a:t>
                </a:r>
                <a:r>
                  <a:rPr lang="zh-CN" altLang="en-US" dirty="0"/>
                  <a:t>维向量，如果频率空间每个维度采两个点，共</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784</m:t>
                        </m:r>
                      </m:sup>
                    </m:sSup>
                    <m:r>
                      <a:rPr lang="zh-CN" altLang="en-US" i="1">
                        <a:latin typeface="Cambria Math" panose="02040503050406030204" pitchFamily="18" charset="0"/>
                      </a:rPr>
                      <m:t>个</m:t>
                    </m:r>
                  </m:oMath>
                </a14:m>
                <a:r>
                  <a:rPr lang="zh-CN" altLang="en-US" dirty="0"/>
                  <a:t>点。</a:t>
                </a:r>
                <a:endParaRPr lang="en-US" altLang="zh-CN" dirty="0"/>
              </a:p>
              <a:p>
                <a:endParaRPr lang="en-US" altLang="zh-CN" dirty="0"/>
              </a:p>
              <a:p>
                <a:endParaRPr lang="en-US" altLang="zh-CN" dirty="0"/>
              </a:p>
              <a:p>
                <a:r>
                  <a:rPr lang="zh-CN" altLang="en-US" dirty="0"/>
                  <a:t>需要寻求高效的替代方式</a:t>
                </a:r>
              </a:p>
            </p:txBody>
          </p:sp>
        </mc:Choice>
        <mc:Fallback xmlns="">
          <p:sp>
            <p:nvSpPr>
              <p:cNvPr id="6" name="文本框 5">
                <a:extLst>
                  <a:ext uri="{FF2B5EF4-FFF2-40B4-BE49-F238E27FC236}">
                    <a16:creationId xmlns:a16="http://schemas.microsoft.com/office/drawing/2014/main" id="{20406C98-BB04-059B-DE40-53265AC884F8}"/>
                  </a:ext>
                </a:extLst>
              </p:cNvPr>
              <p:cNvSpPr txBox="1">
                <a:spLocks noRot="1" noChangeAspect="1" noMove="1" noResize="1" noEditPoints="1" noAdjustHandles="1" noChangeArrowheads="1" noChangeShapeType="1" noTextEdit="1"/>
              </p:cNvSpPr>
              <p:nvPr/>
            </p:nvSpPr>
            <p:spPr>
              <a:xfrm>
                <a:off x="356992" y="3601232"/>
                <a:ext cx="10722280" cy="2031325"/>
              </a:xfrm>
              <a:prstGeom prst="rect">
                <a:avLst/>
              </a:prstGeom>
              <a:blipFill>
                <a:blip r:embed="rId3"/>
                <a:stretch>
                  <a:fillRect l="-512" t="-1802" b="-3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819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替代方法一：投影法</a:t>
            </a:r>
          </a:p>
        </p:txBody>
      </p:sp>
      <p:sp>
        <p:nvSpPr>
          <p:cNvPr id="3" name="文本框 2">
            <a:extLst>
              <a:ext uri="{FF2B5EF4-FFF2-40B4-BE49-F238E27FC236}">
                <a16:creationId xmlns:a16="http://schemas.microsoft.com/office/drawing/2014/main" id="{BA4D6E6D-95B9-1B7F-72D9-970E7DF4E46C}"/>
              </a:ext>
            </a:extLst>
          </p:cNvPr>
          <p:cNvSpPr txBox="1"/>
          <p:nvPr/>
        </p:nvSpPr>
        <p:spPr>
          <a:xfrm>
            <a:off x="265043" y="1390389"/>
            <a:ext cx="7162538" cy="369332"/>
          </a:xfrm>
          <a:prstGeom prst="rect">
            <a:avLst/>
          </a:prstGeom>
          <a:noFill/>
        </p:spPr>
        <p:txBody>
          <a:bodyPr wrap="none" rtlCol="0">
            <a:spAutoFit/>
          </a:bodyPr>
          <a:lstStyle/>
          <a:p>
            <a:r>
              <a:rPr lang="zh-CN" altLang="en-US" sz="1800" dirty="0">
                <a:solidFill>
                  <a:srgbClr val="000000"/>
                </a:solidFill>
                <a:effectLst/>
                <a:latin typeface="FandolSong-Regular"/>
              </a:rPr>
              <a:t>基本思想：只计算函数在高维频率空间中某一特定方向上的频率分量</a:t>
            </a:r>
            <a:endParaRPr lang="zh-CN" altLang="en-US" dirty="0"/>
          </a:p>
        </p:txBody>
      </p:sp>
      <p:pic>
        <p:nvPicPr>
          <p:cNvPr id="7" name="图片 6">
            <a:extLst>
              <a:ext uri="{FF2B5EF4-FFF2-40B4-BE49-F238E27FC236}">
                <a16:creationId xmlns:a16="http://schemas.microsoft.com/office/drawing/2014/main" id="{1A130362-2C39-380C-3B5C-CD065DA8E517}"/>
              </a:ext>
            </a:extLst>
          </p:cNvPr>
          <p:cNvPicPr>
            <a:picLocks noChangeAspect="1"/>
          </p:cNvPicPr>
          <p:nvPr/>
        </p:nvPicPr>
        <p:blipFill>
          <a:blip r:embed="rId2"/>
          <a:stretch>
            <a:fillRect/>
          </a:stretch>
        </p:blipFill>
        <p:spPr>
          <a:xfrm>
            <a:off x="4507485" y="1925877"/>
            <a:ext cx="3177030" cy="117173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1A562C0-C513-F9FA-1047-27057435FB89}"/>
                  </a:ext>
                </a:extLst>
              </p:cNvPr>
              <p:cNvSpPr txBox="1"/>
              <p:nvPr/>
            </p:nvSpPr>
            <p:spPr>
              <a:xfrm>
                <a:off x="363255" y="3288082"/>
                <a:ext cx="8494633" cy="1754326"/>
              </a:xfrm>
              <a:prstGeom prst="rect">
                <a:avLst/>
              </a:prstGeom>
              <a:noFill/>
            </p:spPr>
            <p:txBody>
              <a:bodyPr wrap="none" rtlCol="0">
                <a:spAutoFit/>
              </a:bodyPr>
              <a:lstStyle/>
              <a:p>
                <a:r>
                  <a:rPr lang="zh-CN" altLang="en-US" dirty="0"/>
                  <a:t>其中</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𝟏</m:t>
                        </m:r>
                      </m:sub>
                    </m:sSub>
                  </m:oMath>
                </a14:m>
                <a:r>
                  <a:rPr lang="zh-CN" altLang="en-US" dirty="0"/>
                  <a:t>为选定投影方向，并取</a:t>
                </a:r>
                <a14:m>
                  <m:oMath xmlns:m="http://schemas.openxmlformats.org/officeDocument/2006/math">
                    <m:r>
                      <a:rPr lang="en-US" altLang="zh-CN" b="1" i="1" smtClean="0">
                        <a:latin typeface="Cambria Math" panose="02040503050406030204" pitchFamily="18" charset="0"/>
                      </a:rPr>
                      <m:t>𝒌</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𝟏</m:t>
                        </m:r>
                      </m:sub>
                    </m:sSub>
                  </m:oMath>
                </a14:m>
                <a:endParaRPr lang="en-US" altLang="zh-CN" b="1" dirty="0"/>
              </a:p>
              <a:p>
                <a:endParaRPr lang="en-US" altLang="zh-CN" b="1" dirty="0"/>
              </a:p>
              <a:p>
                <a:endParaRPr lang="en-US" altLang="zh-CN" b="1" dirty="0"/>
              </a:p>
              <a:p>
                <a:endParaRPr lang="en-US" altLang="zh-CN" b="1" dirty="0"/>
              </a:p>
              <a:p>
                <a:endParaRPr lang="en-US" altLang="zh-CN" b="1" dirty="0"/>
              </a:p>
              <a:p>
                <a:r>
                  <a:rPr lang="zh-CN" altLang="en-US" dirty="0"/>
                  <a:t>投影方向可以任取，一般取为数据的主成分方向（信息较多、包含不同频率成分）</a:t>
                </a:r>
              </a:p>
            </p:txBody>
          </p:sp>
        </mc:Choice>
        <mc:Fallback xmlns="">
          <p:sp>
            <p:nvSpPr>
              <p:cNvPr id="8" name="文本框 7">
                <a:extLst>
                  <a:ext uri="{FF2B5EF4-FFF2-40B4-BE49-F238E27FC236}">
                    <a16:creationId xmlns:a16="http://schemas.microsoft.com/office/drawing/2014/main" id="{91A562C0-C513-F9FA-1047-27057435FB89}"/>
                  </a:ext>
                </a:extLst>
              </p:cNvPr>
              <p:cNvSpPr txBox="1">
                <a:spLocks noRot="1" noChangeAspect="1" noMove="1" noResize="1" noEditPoints="1" noAdjustHandles="1" noChangeArrowheads="1" noChangeShapeType="1" noTextEdit="1"/>
              </p:cNvSpPr>
              <p:nvPr/>
            </p:nvSpPr>
            <p:spPr>
              <a:xfrm>
                <a:off x="363255" y="3288082"/>
                <a:ext cx="8494633" cy="1754326"/>
              </a:xfrm>
              <a:prstGeom prst="rect">
                <a:avLst/>
              </a:prstGeom>
              <a:blipFill>
                <a:blip r:embed="rId3"/>
                <a:stretch>
                  <a:fillRect l="-646" t="-1736"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1098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替代方法一：投影法</a:t>
            </a:r>
          </a:p>
        </p:txBody>
      </p:sp>
      <p:pic>
        <p:nvPicPr>
          <p:cNvPr id="5" name="图片 4">
            <a:extLst>
              <a:ext uri="{FF2B5EF4-FFF2-40B4-BE49-F238E27FC236}">
                <a16:creationId xmlns:a16="http://schemas.microsoft.com/office/drawing/2014/main" id="{E14F76F8-AD45-A02C-009E-B069F09E79D6}"/>
              </a:ext>
            </a:extLst>
          </p:cNvPr>
          <p:cNvPicPr>
            <a:picLocks noChangeAspect="1"/>
          </p:cNvPicPr>
          <p:nvPr/>
        </p:nvPicPr>
        <p:blipFill>
          <a:blip r:embed="rId2"/>
          <a:stretch>
            <a:fillRect/>
          </a:stretch>
        </p:blipFill>
        <p:spPr>
          <a:xfrm>
            <a:off x="1609261" y="1976135"/>
            <a:ext cx="8741079" cy="3906857"/>
          </a:xfrm>
          <a:prstGeom prst="rect">
            <a:avLst/>
          </a:prstGeom>
        </p:spPr>
      </p:pic>
      <p:pic>
        <p:nvPicPr>
          <p:cNvPr id="9" name="图片 8">
            <a:extLst>
              <a:ext uri="{FF2B5EF4-FFF2-40B4-BE49-F238E27FC236}">
                <a16:creationId xmlns:a16="http://schemas.microsoft.com/office/drawing/2014/main" id="{9E4BBF51-B9D0-C78B-823B-7447047132EB}"/>
              </a:ext>
            </a:extLst>
          </p:cNvPr>
          <p:cNvPicPr>
            <a:picLocks noChangeAspect="1"/>
          </p:cNvPicPr>
          <p:nvPr/>
        </p:nvPicPr>
        <p:blipFill>
          <a:blip r:embed="rId3"/>
          <a:stretch>
            <a:fillRect/>
          </a:stretch>
        </p:blipFill>
        <p:spPr>
          <a:xfrm>
            <a:off x="6494745" y="1267986"/>
            <a:ext cx="3575978" cy="638191"/>
          </a:xfrm>
          <a:prstGeom prst="rect">
            <a:avLst/>
          </a:prstGeom>
        </p:spPr>
      </p:pic>
    </p:spTree>
    <p:extLst>
      <p:ext uri="{BB962C8B-B14F-4D97-AF65-F5344CB8AC3E}">
        <p14:creationId xmlns:p14="http://schemas.microsoft.com/office/powerpoint/2010/main" val="252132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替代方法二：滤波法</a:t>
            </a:r>
          </a:p>
        </p:txBody>
      </p:sp>
      <p:sp>
        <p:nvSpPr>
          <p:cNvPr id="3" name="文本框 2">
            <a:extLst>
              <a:ext uri="{FF2B5EF4-FFF2-40B4-BE49-F238E27FC236}">
                <a16:creationId xmlns:a16="http://schemas.microsoft.com/office/drawing/2014/main" id="{BA4D6E6D-95B9-1B7F-72D9-970E7DF4E46C}"/>
              </a:ext>
            </a:extLst>
          </p:cNvPr>
          <p:cNvSpPr txBox="1"/>
          <p:nvPr/>
        </p:nvSpPr>
        <p:spPr>
          <a:xfrm>
            <a:off x="858034" y="1391372"/>
            <a:ext cx="9932527" cy="369332"/>
          </a:xfrm>
          <a:prstGeom prst="rect">
            <a:avLst/>
          </a:prstGeom>
          <a:noFill/>
        </p:spPr>
        <p:txBody>
          <a:bodyPr wrap="none" rtlCol="0">
            <a:spAutoFit/>
          </a:bodyPr>
          <a:lstStyle/>
          <a:p>
            <a:r>
              <a:rPr lang="zh-CN" altLang="en-US" sz="1800" dirty="0">
                <a:solidFill>
                  <a:srgbClr val="000000"/>
                </a:solidFill>
                <a:effectLst/>
                <a:latin typeface="FandolSong-Regular"/>
              </a:rPr>
              <a:t>基本思想：将频率空间分为低频和高频两个部分，然后分别检验低频部分和高频部分的收敛情况</a:t>
            </a:r>
            <a:endParaRPr lang="zh-CN" altLang="en-US" dirty="0"/>
          </a:p>
        </p:txBody>
      </p:sp>
      <p:sp>
        <p:nvSpPr>
          <p:cNvPr id="8" name="文本框 7">
            <a:extLst>
              <a:ext uri="{FF2B5EF4-FFF2-40B4-BE49-F238E27FC236}">
                <a16:creationId xmlns:a16="http://schemas.microsoft.com/office/drawing/2014/main" id="{91A562C0-C513-F9FA-1047-27057435FB89}"/>
              </a:ext>
            </a:extLst>
          </p:cNvPr>
          <p:cNvSpPr txBox="1"/>
          <p:nvPr/>
        </p:nvSpPr>
        <p:spPr>
          <a:xfrm>
            <a:off x="858034" y="2172270"/>
            <a:ext cx="7789312" cy="3416320"/>
          </a:xfrm>
          <a:prstGeom prst="rect">
            <a:avLst/>
          </a:prstGeom>
          <a:noFill/>
        </p:spPr>
        <p:txBody>
          <a:bodyPr wrap="none" rtlCol="0">
            <a:spAutoFit/>
          </a:bodyPr>
          <a:lstStyle/>
          <a:p>
            <a:r>
              <a:rPr lang="zh-CN" altLang="en-US" dirty="0"/>
              <a:t>常规的高低频获取方式：</a:t>
            </a:r>
            <a:endParaRPr lang="en-US" altLang="zh-CN" dirty="0"/>
          </a:p>
          <a:p>
            <a:endParaRPr lang="en-US" altLang="zh-CN" b="1" dirty="0"/>
          </a:p>
          <a:p>
            <a:r>
              <a:rPr lang="en-US" altLang="zh-CN" b="1" dirty="0"/>
              <a:t>       </a:t>
            </a:r>
            <a:r>
              <a:rPr lang="zh-CN" altLang="en-US" dirty="0"/>
              <a:t>低频成分：</a:t>
            </a:r>
            <a:r>
              <a:rPr lang="zh-CN" altLang="en-US" sz="1800" dirty="0">
                <a:solidFill>
                  <a:srgbClr val="000000"/>
                </a:solidFill>
                <a:effectLst/>
                <a:latin typeface="FandolSong-Regular"/>
              </a:rPr>
              <a:t>傅里叶变换获取频率信息，舍去高频，仅对低频做逆变换</a:t>
            </a:r>
            <a:endParaRPr lang="en-US" altLang="zh-CN" sz="1800" dirty="0">
              <a:solidFill>
                <a:srgbClr val="000000"/>
              </a:solidFill>
              <a:effectLst/>
              <a:latin typeface="FandolSong-Regular"/>
            </a:endParaRPr>
          </a:p>
          <a:p>
            <a:r>
              <a:rPr lang="zh-CN" altLang="en-US" dirty="0"/>
              <a:t>       高频成分：</a:t>
            </a:r>
            <a:r>
              <a:rPr lang="zh-CN" altLang="en-US" sz="1800" dirty="0">
                <a:solidFill>
                  <a:srgbClr val="000000"/>
                </a:solidFill>
                <a:effectLst/>
                <a:latin typeface="FandolSong-Regular"/>
              </a:rPr>
              <a:t>整体减低频</a:t>
            </a:r>
            <a:endParaRPr lang="en-US" altLang="zh-CN" sz="1800" dirty="0">
              <a:solidFill>
                <a:srgbClr val="000000"/>
              </a:solidFill>
              <a:effectLst/>
              <a:latin typeface="FandolSong-Regular"/>
            </a:endParaRPr>
          </a:p>
          <a:p>
            <a:endParaRPr lang="en-US" altLang="zh-CN" b="1" dirty="0">
              <a:solidFill>
                <a:srgbClr val="000000"/>
              </a:solidFill>
              <a:latin typeface="FandolSong-Regular"/>
            </a:endParaRPr>
          </a:p>
          <a:p>
            <a:r>
              <a:rPr lang="zh-CN" altLang="en-US" dirty="0">
                <a:solidFill>
                  <a:srgbClr val="000000"/>
                </a:solidFill>
                <a:latin typeface="FandolSong-Regular"/>
              </a:rPr>
              <a:t>通过示性函数简单实现：</a:t>
            </a:r>
            <a:endParaRPr lang="en-US" altLang="zh-CN" dirty="0">
              <a:solidFill>
                <a:srgbClr val="000000"/>
              </a:solidFill>
              <a:latin typeface="FandolSong-Regular"/>
            </a:endParaRPr>
          </a:p>
          <a:p>
            <a:endParaRPr lang="en-US" altLang="zh-CN" dirty="0">
              <a:solidFill>
                <a:srgbClr val="000000"/>
              </a:solidFill>
              <a:latin typeface="FandolSong-Regular"/>
            </a:endParaRPr>
          </a:p>
          <a:p>
            <a:endParaRPr lang="en-US" altLang="zh-CN" b="1" dirty="0">
              <a:solidFill>
                <a:srgbClr val="000000"/>
              </a:solidFill>
              <a:latin typeface="FandolSong-Regular"/>
            </a:endParaRPr>
          </a:p>
          <a:p>
            <a:endParaRPr lang="en-US" altLang="zh-CN" b="1" dirty="0">
              <a:solidFill>
                <a:srgbClr val="000000"/>
              </a:solidFill>
              <a:latin typeface="FandolSong-Regular"/>
            </a:endParaRPr>
          </a:p>
          <a:p>
            <a:endParaRPr lang="en-US" altLang="zh-CN" b="1" dirty="0"/>
          </a:p>
          <a:p>
            <a:endParaRPr lang="en-US" altLang="zh-CN" b="1" dirty="0"/>
          </a:p>
          <a:p>
            <a:r>
              <a:rPr lang="zh-CN" altLang="en-US" dirty="0"/>
              <a:t>存在的问题：维数灾难</a:t>
            </a:r>
            <a:endParaRPr lang="en-US" altLang="zh-CN" dirty="0"/>
          </a:p>
        </p:txBody>
      </p:sp>
      <p:pic>
        <p:nvPicPr>
          <p:cNvPr id="5" name="图片 4">
            <a:extLst>
              <a:ext uri="{FF2B5EF4-FFF2-40B4-BE49-F238E27FC236}">
                <a16:creationId xmlns:a16="http://schemas.microsoft.com/office/drawing/2014/main" id="{9F4F29D3-2335-30E6-1E64-BC43468093D3}"/>
              </a:ext>
            </a:extLst>
          </p:cNvPr>
          <p:cNvPicPr>
            <a:picLocks noChangeAspect="1"/>
          </p:cNvPicPr>
          <p:nvPr/>
        </p:nvPicPr>
        <p:blipFill>
          <a:blip r:embed="rId2"/>
          <a:stretch>
            <a:fillRect/>
          </a:stretch>
        </p:blipFill>
        <p:spPr>
          <a:xfrm>
            <a:off x="3913002" y="3895596"/>
            <a:ext cx="3145032" cy="1228318"/>
          </a:xfrm>
          <a:prstGeom prst="rect">
            <a:avLst/>
          </a:prstGeom>
        </p:spPr>
      </p:pic>
      <p:pic>
        <p:nvPicPr>
          <p:cNvPr id="9" name="图片 8">
            <a:extLst>
              <a:ext uri="{FF2B5EF4-FFF2-40B4-BE49-F238E27FC236}">
                <a16:creationId xmlns:a16="http://schemas.microsoft.com/office/drawing/2014/main" id="{8A70A695-298D-B4A2-315B-96F4D4ED3AC1}"/>
              </a:ext>
            </a:extLst>
          </p:cNvPr>
          <p:cNvPicPr>
            <a:picLocks noChangeAspect="1"/>
          </p:cNvPicPr>
          <p:nvPr/>
        </p:nvPicPr>
        <p:blipFill>
          <a:blip r:embed="rId3"/>
          <a:stretch>
            <a:fillRect/>
          </a:stretch>
        </p:blipFill>
        <p:spPr>
          <a:xfrm>
            <a:off x="7763111" y="3018136"/>
            <a:ext cx="3663587" cy="3416320"/>
          </a:xfrm>
          <a:prstGeom prst="rect">
            <a:avLst/>
          </a:prstGeom>
        </p:spPr>
      </p:pic>
    </p:spTree>
    <p:extLst>
      <p:ext uri="{BB962C8B-B14F-4D97-AF65-F5344CB8AC3E}">
        <p14:creationId xmlns:p14="http://schemas.microsoft.com/office/powerpoint/2010/main" val="390889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替代方法二：滤波法</a:t>
            </a:r>
          </a:p>
        </p:txBody>
      </p:sp>
      <p:sp>
        <p:nvSpPr>
          <p:cNvPr id="3" name="文本框 2">
            <a:extLst>
              <a:ext uri="{FF2B5EF4-FFF2-40B4-BE49-F238E27FC236}">
                <a16:creationId xmlns:a16="http://schemas.microsoft.com/office/drawing/2014/main" id="{BA4D6E6D-95B9-1B7F-72D9-970E7DF4E46C}"/>
              </a:ext>
            </a:extLst>
          </p:cNvPr>
          <p:cNvSpPr txBox="1"/>
          <p:nvPr/>
        </p:nvSpPr>
        <p:spPr>
          <a:xfrm>
            <a:off x="858034" y="1391372"/>
            <a:ext cx="6651180" cy="369332"/>
          </a:xfrm>
          <a:prstGeom prst="rect">
            <a:avLst/>
          </a:prstGeom>
          <a:noFill/>
        </p:spPr>
        <p:txBody>
          <a:bodyPr wrap="none" rtlCol="0">
            <a:spAutoFit/>
          </a:bodyPr>
          <a:lstStyle/>
          <a:p>
            <a:r>
              <a:rPr lang="zh-CN" altLang="en-US" sz="1800" dirty="0">
                <a:solidFill>
                  <a:srgbClr val="000000"/>
                </a:solidFill>
                <a:effectLst/>
                <a:latin typeface="FandolSong-Regular"/>
              </a:rPr>
              <a:t>解决方法：</a:t>
            </a:r>
            <a:r>
              <a:rPr lang="en-US" altLang="zh-CN" sz="1800" dirty="0">
                <a:solidFill>
                  <a:srgbClr val="000000"/>
                </a:solidFill>
                <a:effectLst/>
                <a:latin typeface="FandolSong-Regular"/>
              </a:rPr>
              <a:t>1</a:t>
            </a:r>
            <a:r>
              <a:rPr lang="zh-CN" altLang="en-US" sz="1800" dirty="0">
                <a:solidFill>
                  <a:srgbClr val="000000"/>
                </a:solidFill>
                <a:effectLst/>
                <a:latin typeface="FandolSong-Regular"/>
              </a:rPr>
              <a:t>、利用卷积定理；</a:t>
            </a:r>
            <a:r>
              <a:rPr lang="en-US" altLang="zh-CN" sz="1800" dirty="0">
                <a:solidFill>
                  <a:srgbClr val="000000"/>
                </a:solidFill>
                <a:effectLst/>
                <a:latin typeface="FandolSong-Regular"/>
              </a:rPr>
              <a:t>2</a:t>
            </a:r>
            <a:r>
              <a:rPr lang="zh-CN" altLang="en-US" sz="1800" dirty="0">
                <a:solidFill>
                  <a:srgbClr val="000000"/>
                </a:solidFill>
                <a:effectLst/>
                <a:latin typeface="FandolSong-Regular"/>
              </a:rPr>
              <a:t>、采用高斯函数来近似示性函数</a:t>
            </a:r>
            <a:endParaRPr lang="zh-CN" altLang="en-US" dirty="0"/>
          </a:p>
        </p:txBody>
      </p:sp>
      <p:sp>
        <p:nvSpPr>
          <p:cNvPr id="8" name="文本框 7">
            <a:extLst>
              <a:ext uri="{FF2B5EF4-FFF2-40B4-BE49-F238E27FC236}">
                <a16:creationId xmlns:a16="http://schemas.microsoft.com/office/drawing/2014/main" id="{91A562C0-C513-F9FA-1047-27057435FB89}"/>
              </a:ext>
            </a:extLst>
          </p:cNvPr>
          <p:cNvSpPr txBox="1"/>
          <p:nvPr/>
        </p:nvSpPr>
        <p:spPr>
          <a:xfrm>
            <a:off x="858034" y="2437665"/>
            <a:ext cx="7571303" cy="4247317"/>
          </a:xfrm>
          <a:prstGeom prst="rect">
            <a:avLst/>
          </a:prstGeom>
          <a:noFill/>
        </p:spPr>
        <p:txBody>
          <a:bodyPr wrap="none" rtlCol="0">
            <a:spAutoFit/>
          </a:bodyPr>
          <a:lstStyle/>
          <a:p>
            <a:r>
              <a:rPr lang="zh-CN" altLang="en-US" dirty="0"/>
              <a:t>卷积定理：</a:t>
            </a:r>
            <a:endParaRPr lang="en-US" altLang="zh-CN" dirty="0"/>
          </a:p>
          <a:p>
            <a:endParaRPr lang="en-US" altLang="zh-CN" b="1" dirty="0"/>
          </a:p>
          <a:p>
            <a:r>
              <a:rPr lang="en-US" altLang="zh-CN" b="1" dirty="0"/>
              <a:t>       </a:t>
            </a:r>
            <a:endParaRPr lang="en-US" altLang="zh-CN" b="1" dirty="0">
              <a:solidFill>
                <a:srgbClr val="000000"/>
              </a:solidFill>
              <a:latin typeface="FandolSong-Regular"/>
            </a:endParaRPr>
          </a:p>
          <a:p>
            <a:endParaRPr lang="en-US" altLang="zh-CN" sz="1800" dirty="0">
              <a:solidFill>
                <a:srgbClr val="000000"/>
              </a:solidFill>
              <a:effectLst/>
              <a:latin typeface="FandolSong-Regular"/>
            </a:endParaRPr>
          </a:p>
          <a:p>
            <a:endParaRPr lang="en-US" altLang="zh-CN" dirty="0">
              <a:solidFill>
                <a:srgbClr val="000000"/>
              </a:solidFill>
              <a:latin typeface="FandolSong-Regular"/>
            </a:endParaRPr>
          </a:p>
          <a:p>
            <a:endParaRPr lang="en-US" altLang="zh-CN" sz="1800" dirty="0">
              <a:solidFill>
                <a:srgbClr val="000000"/>
              </a:solidFill>
              <a:effectLst/>
              <a:latin typeface="FandolSong-Regular"/>
            </a:endParaRPr>
          </a:p>
          <a:p>
            <a:r>
              <a:rPr lang="zh-CN" altLang="en-US" sz="1800" dirty="0">
                <a:solidFill>
                  <a:srgbClr val="000000"/>
                </a:solidFill>
                <a:effectLst/>
                <a:latin typeface="FandolSong-Regular"/>
              </a:rPr>
              <a:t>高斯函数近似示性函数（避免示性函数傅里叶逆变换带来的维数灾难）</a:t>
            </a:r>
            <a:r>
              <a:rPr lang="zh-CN" altLang="en-US" dirty="0">
                <a:solidFill>
                  <a:srgbClr val="000000"/>
                </a:solidFill>
                <a:latin typeface="FandolSong-Regular"/>
              </a:rPr>
              <a:t>：</a:t>
            </a:r>
            <a:endParaRPr lang="en-US" altLang="zh-CN" dirty="0">
              <a:solidFill>
                <a:srgbClr val="000000"/>
              </a:solidFill>
              <a:latin typeface="FandolSong-Regular"/>
            </a:endParaRPr>
          </a:p>
          <a:p>
            <a:r>
              <a:rPr lang="en-US" altLang="zh-CN" dirty="0">
                <a:solidFill>
                  <a:srgbClr val="000000"/>
                </a:solidFill>
                <a:latin typeface="FandolSong-Regular"/>
              </a:rPr>
              <a:t>         </a:t>
            </a:r>
          </a:p>
          <a:p>
            <a:endParaRPr lang="en-US" altLang="zh-CN" dirty="0">
              <a:solidFill>
                <a:srgbClr val="000000"/>
              </a:solidFill>
              <a:latin typeface="FandolSong-Regular"/>
            </a:endParaRPr>
          </a:p>
          <a:p>
            <a:r>
              <a:rPr lang="en-US" altLang="zh-CN" dirty="0">
                <a:solidFill>
                  <a:srgbClr val="000000"/>
                </a:solidFill>
                <a:latin typeface="FandolSong-Regular"/>
              </a:rPr>
              <a:t>         1</a:t>
            </a:r>
            <a:r>
              <a:rPr lang="zh-CN" altLang="en-US" dirty="0">
                <a:solidFill>
                  <a:srgbClr val="000000"/>
                </a:solidFill>
                <a:latin typeface="FandolSong-Regular"/>
              </a:rPr>
              <a:t>、</a:t>
            </a:r>
            <a:r>
              <a:rPr lang="zh-CN" altLang="en-US" sz="1800" dirty="0">
                <a:solidFill>
                  <a:srgbClr val="000000"/>
                </a:solidFill>
                <a:effectLst/>
                <a:latin typeface="FandolSong-Regular"/>
              </a:rPr>
              <a:t>高斯函数呈指数衰减</a:t>
            </a:r>
            <a:endParaRPr lang="en-US" altLang="zh-CN" dirty="0">
              <a:solidFill>
                <a:srgbClr val="000000"/>
              </a:solidFill>
              <a:latin typeface="FandolSong-Regular"/>
            </a:endParaRPr>
          </a:p>
          <a:p>
            <a:r>
              <a:rPr lang="en-US" altLang="zh-CN" dirty="0">
                <a:solidFill>
                  <a:srgbClr val="000000"/>
                </a:solidFill>
                <a:latin typeface="FandolSong-Regular"/>
              </a:rPr>
              <a:t>         2</a:t>
            </a:r>
            <a:r>
              <a:rPr lang="zh-CN" altLang="en-US" dirty="0">
                <a:solidFill>
                  <a:srgbClr val="000000"/>
                </a:solidFill>
                <a:latin typeface="FandolSong-Regular"/>
              </a:rPr>
              <a:t>、</a:t>
            </a:r>
            <a:r>
              <a:rPr lang="zh-CN" altLang="en-US" sz="1800" dirty="0">
                <a:solidFill>
                  <a:srgbClr val="000000"/>
                </a:solidFill>
                <a:effectLst/>
                <a:latin typeface="FandolSong-Regular"/>
              </a:rPr>
              <a:t>高斯函数的傅里叶逆变换仍然是高斯函数</a:t>
            </a:r>
            <a:endParaRPr lang="en-US" altLang="zh-CN" dirty="0">
              <a:solidFill>
                <a:srgbClr val="000000"/>
              </a:solidFill>
              <a:latin typeface="FandolSong-Regular"/>
            </a:endParaRPr>
          </a:p>
          <a:p>
            <a:endParaRPr lang="en-US" altLang="zh-CN" dirty="0">
              <a:solidFill>
                <a:srgbClr val="000000"/>
              </a:solidFill>
              <a:latin typeface="FandolSong-Regular"/>
            </a:endParaRPr>
          </a:p>
          <a:p>
            <a:endParaRPr lang="en-US" altLang="zh-CN" b="1" dirty="0">
              <a:solidFill>
                <a:srgbClr val="000000"/>
              </a:solidFill>
              <a:latin typeface="FandolSong-Regular"/>
            </a:endParaRPr>
          </a:p>
          <a:p>
            <a:endParaRPr lang="en-US" altLang="zh-CN" b="1" dirty="0"/>
          </a:p>
          <a:p>
            <a:endParaRPr lang="en-US" altLang="zh-CN" b="1" dirty="0"/>
          </a:p>
        </p:txBody>
      </p:sp>
      <p:pic>
        <p:nvPicPr>
          <p:cNvPr id="6" name="图片 5">
            <a:extLst>
              <a:ext uri="{FF2B5EF4-FFF2-40B4-BE49-F238E27FC236}">
                <a16:creationId xmlns:a16="http://schemas.microsoft.com/office/drawing/2014/main" id="{F1039AC3-F54A-714F-E641-D31CE63CD4DB}"/>
              </a:ext>
            </a:extLst>
          </p:cNvPr>
          <p:cNvPicPr>
            <a:picLocks noChangeAspect="1"/>
          </p:cNvPicPr>
          <p:nvPr/>
        </p:nvPicPr>
        <p:blipFill>
          <a:blip r:embed="rId2"/>
          <a:stretch>
            <a:fillRect/>
          </a:stretch>
        </p:blipFill>
        <p:spPr>
          <a:xfrm>
            <a:off x="7310746" y="4640353"/>
            <a:ext cx="3618021" cy="2144158"/>
          </a:xfrm>
          <a:prstGeom prst="rect">
            <a:avLst/>
          </a:prstGeom>
        </p:spPr>
      </p:pic>
      <p:pic>
        <p:nvPicPr>
          <p:cNvPr id="9" name="图片 8">
            <a:extLst>
              <a:ext uri="{FF2B5EF4-FFF2-40B4-BE49-F238E27FC236}">
                <a16:creationId xmlns:a16="http://schemas.microsoft.com/office/drawing/2014/main" id="{438A780A-671A-C68F-C732-07A1C15812D2}"/>
              </a:ext>
            </a:extLst>
          </p:cNvPr>
          <p:cNvPicPr>
            <a:picLocks noChangeAspect="1"/>
          </p:cNvPicPr>
          <p:nvPr/>
        </p:nvPicPr>
        <p:blipFill>
          <a:blip r:embed="rId3"/>
          <a:stretch>
            <a:fillRect/>
          </a:stretch>
        </p:blipFill>
        <p:spPr>
          <a:xfrm>
            <a:off x="3657477" y="2857754"/>
            <a:ext cx="4771860" cy="667782"/>
          </a:xfrm>
          <a:prstGeom prst="rect">
            <a:avLst/>
          </a:prstGeom>
        </p:spPr>
      </p:pic>
    </p:spTree>
    <p:extLst>
      <p:ext uri="{BB962C8B-B14F-4D97-AF65-F5344CB8AC3E}">
        <p14:creationId xmlns:p14="http://schemas.microsoft.com/office/powerpoint/2010/main" val="395406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替代方法二：滤波法</a:t>
            </a:r>
          </a:p>
        </p:txBody>
      </p:sp>
      <p:sp>
        <p:nvSpPr>
          <p:cNvPr id="8" name="文本框 7">
            <a:extLst>
              <a:ext uri="{FF2B5EF4-FFF2-40B4-BE49-F238E27FC236}">
                <a16:creationId xmlns:a16="http://schemas.microsoft.com/office/drawing/2014/main" id="{91A562C0-C513-F9FA-1047-27057435FB89}"/>
              </a:ext>
            </a:extLst>
          </p:cNvPr>
          <p:cNvSpPr txBox="1"/>
          <p:nvPr/>
        </p:nvSpPr>
        <p:spPr>
          <a:xfrm>
            <a:off x="858034" y="1176450"/>
            <a:ext cx="1338828" cy="4801314"/>
          </a:xfrm>
          <a:prstGeom prst="rect">
            <a:avLst/>
          </a:prstGeom>
          <a:noFill/>
        </p:spPr>
        <p:txBody>
          <a:bodyPr wrap="none" rtlCol="0">
            <a:spAutoFit/>
          </a:bodyPr>
          <a:lstStyle/>
          <a:p>
            <a:endParaRPr lang="en-US" altLang="zh-CN" dirty="0">
              <a:solidFill>
                <a:srgbClr val="000000"/>
              </a:solidFill>
              <a:latin typeface="FandolSong-Regular"/>
            </a:endParaRPr>
          </a:p>
          <a:p>
            <a:endParaRPr lang="en-US" altLang="zh-CN" b="1" dirty="0">
              <a:solidFill>
                <a:srgbClr val="000000"/>
              </a:solidFill>
              <a:latin typeface="FandolSong-Regular"/>
            </a:endParaRPr>
          </a:p>
          <a:p>
            <a:r>
              <a:rPr lang="zh-CN" altLang="en-US" dirty="0">
                <a:solidFill>
                  <a:srgbClr val="000000"/>
                </a:solidFill>
                <a:latin typeface="FandolSong-Regular"/>
              </a:rPr>
              <a:t>低频成分：</a:t>
            </a:r>
            <a:endParaRPr lang="en-US" altLang="zh-CN" dirty="0">
              <a:solidFill>
                <a:srgbClr val="000000"/>
              </a:solidFill>
              <a:latin typeface="FandolSong-Regular"/>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dirty="0"/>
              <a:t>高频成分：</a:t>
            </a:r>
            <a:endParaRPr lang="en-US" altLang="zh-CN" dirty="0"/>
          </a:p>
          <a:p>
            <a:endParaRPr lang="en-US" altLang="zh-CN" dirty="0"/>
          </a:p>
          <a:p>
            <a:endParaRPr lang="en-US" altLang="zh-CN" dirty="0"/>
          </a:p>
          <a:p>
            <a:endParaRPr lang="en-US" altLang="zh-CN" dirty="0"/>
          </a:p>
          <a:p>
            <a:r>
              <a:rPr lang="zh-CN" altLang="en-US" dirty="0"/>
              <a:t>相对误差：</a:t>
            </a:r>
            <a:endParaRPr lang="en-US" altLang="zh-CN" dirty="0"/>
          </a:p>
          <a:p>
            <a:endParaRPr lang="en-US" altLang="zh-CN" b="1" dirty="0"/>
          </a:p>
        </p:txBody>
      </p:sp>
      <p:pic>
        <p:nvPicPr>
          <p:cNvPr id="14" name="图片 13">
            <a:extLst>
              <a:ext uri="{FF2B5EF4-FFF2-40B4-BE49-F238E27FC236}">
                <a16:creationId xmlns:a16="http://schemas.microsoft.com/office/drawing/2014/main" id="{FC9C7078-3A0A-B398-0E7A-5C13AFD8876D}"/>
              </a:ext>
            </a:extLst>
          </p:cNvPr>
          <p:cNvPicPr>
            <a:picLocks noChangeAspect="1"/>
          </p:cNvPicPr>
          <p:nvPr/>
        </p:nvPicPr>
        <p:blipFill>
          <a:blip r:embed="rId2"/>
          <a:stretch>
            <a:fillRect/>
          </a:stretch>
        </p:blipFill>
        <p:spPr>
          <a:xfrm>
            <a:off x="4312378" y="2035403"/>
            <a:ext cx="3345327" cy="857882"/>
          </a:xfrm>
          <a:prstGeom prst="rect">
            <a:avLst/>
          </a:prstGeom>
        </p:spPr>
      </p:pic>
      <p:pic>
        <p:nvPicPr>
          <p:cNvPr id="15" name="图片 14">
            <a:extLst>
              <a:ext uri="{FF2B5EF4-FFF2-40B4-BE49-F238E27FC236}">
                <a16:creationId xmlns:a16="http://schemas.microsoft.com/office/drawing/2014/main" id="{32F4DC6C-2054-0AEC-2E53-1EB6F366A1F6}"/>
              </a:ext>
            </a:extLst>
          </p:cNvPr>
          <p:cNvPicPr>
            <a:picLocks noChangeAspect="1"/>
          </p:cNvPicPr>
          <p:nvPr/>
        </p:nvPicPr>
        <p:blipFill>
          <a:blip r:embed="rId3"/>
          <a:stretch>
            <a:fillRect/>
          </a:stretch>
        </p:blipFill>
        <p:spPr>
          <a:xfrm>
            <a:off x="858034" y="2893285"/>
            <a:ext cx="6836291" cy="1215175"/>
          </a:xfrm>
          <a:prstGeom prst="rect">
            <a:avLst/>
          </a:prstGeom>
        </p:spPr>
      </p:pic>
      <p:pic>
        <p:nvPicPr>
          <p:cNvPr id="17" name="图片 16">
            <a:extLst>
              <a:ext uri="{FF2B5EF4-FFF2-40B4-BE49-F238E27FC236}">
                <a16:creationId xmlns:a16="http://schemas.microsoft.com/office/drawing/2014/main" id="{0A78F2A9-461C-035C-76FF-4871ADA22190}"/>
              </a:ext>
            </a:extLst>
          </p:cNvPr>
          <p:cNvPicPr>
            <a:picLocks noChangeAspect="1"/>
          </p:cNvPicPr>
          <p:nvPr/>
        </p:nvPicPr>
        <p:blipFill>
          <a:blip r:embed="rId4"/>
          <a:stretch>
            <a:fillRect/>
          </a:stretch>
        </p:blipFill>
        <p:spPr>
          <a:xfrm>
            <a:off x="4961574" y="4667576"/>
            <a:ext cx="2268851" cy="472155"/>
          </a:xfrm>
          <a:prstGeom prst="rect">
            <a:avLst/>
          </a:prstGeom>
        </p:spPr>
      </p:pic>
      <p:pic>
        <p:nvPicPr>
          <p:cNvPr id="19" name="图片 18">
            <a:extLst>
              <a:ext uri="{FF2B5EF4-FFF2-40B4-BE49-F238E27FC236}">
                <a16:creationId xmlns:a16="http://schemas.microsoft.com/office/drawing/2014/main" id="{913EDB83-8556-56E3-3666-7D871E7B589A}"/>
              </a:ext>
            </a:extLst>
          </p:cNvPr>
          <p:cNvPicPr>
            <a:picLocks noChangeAspect="1"/>
          </p:cNvPicPr>
          <p:nvPr/>
        </p:nvPicPr>
        <p:blipFill>
          <a:blip r:embed="rId5"/>
          <a:stretch>
            <a:fillRect/>
          </a:stretch>
        </p:blipFill>
        <p:spPr>
          <a:xfrm>
            <a:off x="2298525" y="5698847"/>
            <a:ext cx="3528164" cy="1073962"/>
          </a:xfrm>
          <a:prstGeom prst="rect">
            <a:avLst/>
          </a:prstGeom>
        </p:spPr>
      </p:pic>
      <p:pic>
        <p:nvPicPr>
          <p:cNvPr id="21" name="图片 20">
            <a:extLst>
              <a:ext uri="{FF2B5EF4-FFF2-40B4-BE49-F238E27FC236}">
                <a16:creationId xmlns:a16="http://schemas.microsoft.com/office/drawing/2014/main" id="{91AD0359-05E0-36E7-C33F-63ADD59A11FD}"/>
              </a:ext>
            </a:extLst>
          </p:cNvPr>
          <p:cNvPicPr>
            <a:picLocks noChangeAspect="1"/>
          </p:cNvPicPr>
          <p:nvPr/>
        </p:nvPicPr>
        <p:blipFill>
          <a:blip r:embed="rId6"/>
          <a:stretch>
            <a:fillRect/>
          </a:stretch>
        </p:blipFill>
        <p:spPr>
          <a:xfrm>
            <a:off x="6499051" y="5780762"/>
            <a:ext cx="3651827" cy="992047"/>
          </a:xfrm>
          <a:prstGeom prst="rect">
            <a:avLst/>
          </a:prstGeom>
        </p:spPr>
      </p:pic>
    </p:spTree>
    <p:extLst>
      <p:ext uri="{BB962C8B-B14F-4D97-AF65-F5344CB8AC3E}">
        <p14:creationId xmlns:p14="http://schemas.microsoft.com/office/powerpoint/2010/main" val="99262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替代方法二：滤波法</a:t>
            </a:r>
          </a:p>
        </p:txBody>
      </p:sp>
      <p:pic>
        <p:nvPicPr>
          <p:cNvPr id="4" name="图片 3">
            <a:extLst>
              <a:ext uri="{FF2B5EF4-FFF2-40B4-BE49-F238E27FC236}">
                <a16:creationId xmlns:a16="http://schemas.microsoft.com/office/drawing/2014/main" id="{043BD645-64A4-CBE5-E692-29A37FBA664F}"/>
              </a:ext>
            </a:extLst>
          </p:cNvPr>
          <p:cNvPicPr>
            <a:picLocks noChangeAspect="1"/>
          </p:cNvPicPr>
          <p:nvPr/>
        </p:nvPicPr>
        <p:blipFill>
          <a:blip r:embed="rId2"/>
          <a:stretch>
            <a:fillRect/>
          </a:stretch>
        </p:blipFill>
        <p:spPr>
          <a:xfrm>
            <a:off x="953544" y="1501275"/>
            <a:ext cx="10284912" cy="4379406"/>
          </a:xfrm>
          <a:prstGeom prst="rect">
            <a:avLst/>
          </a:prstGeom>
        </p:spPr>
      </p:pic>
      <p:sp>
        <p:nvSpPr>
          <p:cNvPr id="5" name="文本框 4">
            <a:extLst>
              <a:ext uri="{FF2B5EF4-FFF2-40B4-BE49-F238E27FC236}">
                <a16:creationId xmlns:a16="http://schemas.microsoft.com/office/drawing/2014/main" id="{E438F047-D7F2-FD17-6AC1-54CED8CB4E53}"/>
              </a:ext>
            </a:extLst>
          </p:cNvPr>
          <p:cNvSpPr txBox="1"/>
          <p:nvPr/>
        </p:nvSpPr>
        <p:spPr>
          <a:xfrm>
            <a:off x="7985343" y="977319"/>
            <a:ext cx="1120884" cy="369332"/>
          </a:xfrm>
          <a:prstGeom prst="rect">
            <a:avLst/>
          </a:prstGeom>
          <a:noFill/>
        </p:spPr>
        <p:txBody>
          <a:bodyPr wrap="none" rtlCol="0">
            <a:spAutoFit/>
          </a:bodyPr>
          <a:lstStyle/>
          <a:p>
            <a:r>
              <a:rPr lang="en-US" altLang="zh-CN" dirty="0"/>
              <a:t>CIFAR10</a:t>
            </a:r>
            <a:endParaRPr lang="zh-CN" altLang="en-US" dirty="0"/>
          </a:p>
        </p:txBody>
      </p:sp>
    </p:spTree>
    <p:extLst>
      <p:ext uri="{BB962C8B-B14F-4D97-AF65-F5344CB8AC3E}">
        <p14:creationId xmlns:p14="http://schemas.microsoft.com/office/powerpoint/2010/main" val="113663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从频率原则理解神经网络</a:t>
            </a:r>
          </a:p>
        </p:txBody>
      </p:sp>
      <p:sp>
        <p:nvSpPr>
          <p:cNvPr id="3" name="内容占位符 2"/>
          <p:cNvSpPr>
            <a:spLocks noGrp="1"/>
          </p:cNvSpPr>
          <p:nvPr>
            <p:ph sz="quarter" idx="10"/>
          </p:nvPr>
        </p:nvSpPr>
        <p:spPr/>
        <p:txBody>
          <a:bodyPr/>
          <a:lstStyle/>
          <a:p>
            <a:fld id="{045CE301-1C36-4793-AA14-14B8D1577BED}" type="datetime2">
              <a:rPr lang="zh-CN" altLang="en-US" smtClean="0"/>
              <a:t>2024年5月22日 Wednesday</a:t>
            </a:fld>
            <a:endParaRPr lang="zh-CN" altLang="en-US" dirty="0"/>
          </a:p>
        </p:txBody>
      </p:sp>
      <p:sp>
        <p:nvSpPr>
          <p:cNvPr id="10" name="文本占位符 9"/>
          <p:cNvSpPr>
            <a:spLocks noGrp="1"/>
          </p:cNvSpPr>
          <p:nvPr>
            <p:ph type="body" sz="quarter" idx="11"/>
          </p:nvPr>
        </p:nvSpPr>
        <p:spPr/>
        <p:txBody>
          <a:bodyPr/>
          <a:lstStyle/>
          <a:p>
            <a:r>
              <a:rPr lang="zh-CN" altLang="en-US" dirty="0"/>
              <a:t>张众望</a:t>
            </a:r>
          </a:p>
        </p:txBody>
      </p:sp>
    </p:spTree>
    <p:extLst>
      <p:ext uri="{BB962C8B-B14F-4D97-AF65-F5344CB8AC3E}">
        <p14:creationId xmlns:p14="http://schemas.microsoft.com/office/powerpoint/2010/main" val="373294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实验理解频率原则的必要性</a:t>
            </a:r>
          </a:p>
        </p:txBody>
      </p:sp>
      <p:sp>
        <p:nvSpPr>
          <p:cNvPr id="4" name="文本框 3">
            <a:extLst>
              <a:ext uri="{FF2B5EF4-FFF2-40B4-BE49-F238E27FC236}">
                <a16:creationId xmlns:a16="http://schemas.microsoft.com/office/drawing/2014/main" id="{3D28C034-BDD7-E201-CB6E-B31BC0A2ADC7}"/>
              </a:ext>
            </a:extLst>
          </p:cNvPr>
          <p:cNvSpPr txBox="1"/>
          <p:nvPr/>
        </p:nvSpPr>
        <p:spPr>
          <a:xfrm>
            <a:off x="374215" y="1177540"/>
            <a:ext cx="6097044" cy="369332"/>
          </a:xfrm>
          <a:prstGeom prst="rect">
            <a:avLst/>
          </a:prstGeom>
          <a:noFill/>
        </p:spPr>
        <p:txBody>
          <a:bodyPr wrap="square">
            <a:spAutoFit/>
          </a:bodyPr>
          <a:lstStyle/>
          <a:p>
            <a:r>
              <a:rPr lang="zh-CN" altLang="en-US" sz="1800" b="1" dirty="0">
                <a:solidFill>
                  <a:srgbClr val="000000"/>
                </a:solidFill>
                <a:effectLst/>
                <a:latin typeface="FandolSong-Bold"/>
              </a:rPr>
              <a:t>一维实验</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2ACA60A-5DC7-13BF-F24F-9BE28D0A6974}"/>
                  </a:ext>
                </a:extLst>
              </p:cNvPr>
              <p:cNvSpPr txBox="1"/>
              <p:nvPr/>
            </p:nvSpPr>
            <p:spPr>
              <a:xfrm>
                <a:off x="1196234" y="1776903"/>
                <a:ext cx="7734823" cy="1754326"/>
              </a:xfrm>
              <a:prstGeom prst="rect">
                <a:avLst/>
              </a:prstGeom>
              <a:noFill/>
            </p:spPr>
            <p:txBody>
              <a:bodyPr wrap="square" rtlCol="0">
                <a:spAutoFit/>
              </a:bodyPr>
              <a:lstStyle/>
              <a:p>
                <a:r>
                  <a:rPr lang="zh-CN" altLang="en-US" dirty="0"/>
                  <a:t>目标函数：</a:t>
                </a:r>
                <a:endParaRPr lang="en-US" altLang="zh-CN" dirty="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⁡(5</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endParaRPr lang="en-US" altLang="zh-CN" dirty="0"/>
              </a:p>
              <a:p>
                <a:r>
                  <a:rPr lang="en-US" altLang="zh-CN" dirty="0"/>
                  <a:t>ricker</a:t>
                </a:r>
                <a:r>
                  <a:rPr lang="zh-CN" altLang="en-US" dirty="0"/>
                  <a:t>激活函数：</a:t>
                </a:r>
                <a:endParaRPr lang="en-US" altLang="zh-CN" dirty="0"/>
              </a:p>
              <a:p>
                <a:endParaRPr lang="en-US" altLang="zh-CN" dirty="0"/>
              </a:p>
              <a:p>
                <a:endParaRPr lang="zh-CN" altLang="en-US" dirty="0"/>
              </a:p>
            </p:txBody>
          </p:sp>
        </mc:Choice>
        <mc:Fallback xmlns="">
          <p:sp>
            <p:nvSpPr>
              <p:cNvPr id="5" name="文本框 4">
                <a:extLst>
                  <a:ext uri="{FF2B5EF4-FFF2-40B4-BE49-F238E27FC236}">
                    <a16:creationId xmlns:a16="http://schemas.microsoft.com/office/drawing/2014/main" id="{42ACA60A-5DC7-13BF-F24F-9BE28D0A6974}"/>
                  </a:ext>
                </a:extLst>
              </p:cNvPr>
              <p:cNvSpPr txBox="1">
                <a:spLocks noRot="1" noChangeAspect="1" noMove="1" noResize="1" noEditPoints="1" noAdjustHandles="1" noChangeArrowheads="1" noChangeShapeType="1" noTextEdit="1"/>
              </p:cNvSpPr>
              <p:nvPr/>
            </p:nvSpPr>
            <p:spPr>
              <a:xfrm>
                <a:off x="1196234" y="1776903"/>
                <a:ext cx="7734823" cy="1754326"/>
              </a:xfrm>
              <a:prstGeom prst="rect">
                <a:avLst/>
              </a:prstGeom>
              <a:blipFill>
                <a:blip r:embed="rId2"/>
                <a:stretch>
                  <a:fillRect l="-630"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8BCBA56-CDBE-BEB9-FBCB-7AFA9CF11C0D}"/>
              </a:ext>
            </a:extLst>
          </p:cNvPr>
          <p:cNvPicPr>
            <a:picLocks noChangeAspect="1"/>
          </p:cNvPicPr>
          <p:nvPr/>
        </p:nvPicPr>
        <p:blipFill>
          <a:blip r:embed="rId3"/>
          <a:stretch>
            <a:fillRect/>
          </a:stretch>
        </p:blipFill>
        <p:spPr>
          <a:xfrm>
            <a:off x="2728862" y="3021427"/>
            <a:ext cx="4669565" cy="815145"/>
          </a:xfrm>
          <a:prstGeom prst="rect">
            <a:avLst/>
          </a:prstGeom>
        </p:spPr>
      </p:pic>
      <p:pic>
        <p:nvPicPr>
          <p:cNvPr id="10" name="图片 9">
            <a:extLst>
              <a:ext uri="{FF2B5EF4-FFF2-40B4-BE49-F238E27FC236}">
                <a16:creationId xmlns:a16="http://schemas.microsoft.com/office/drawing/2014/main" id="{B17E84AA-AE29-CAA5-8DE1-D30CC2F5DAE7}"/>
              </a:ext>
            </a:extLst>
          </p:cNvPr>
          <p:cNvPicPr>
            <a:picLocks noChangeAspect="1"/>
          </p:cNvPicPr>
          <p:nvPr/>
        </p:nvPicPr>
        <p:blipFill>
          <a:blip r:embed="rId4"/>
          <a:stretch>
            <a:fillRect/>
          </a:stretch>
        </p:blipFill>
        <p:spPr>
          <a:xfrm>
            <a:off x="6362220" y="4118087"/>
            <a:ext cx="5241863" cy="2617013"/>
          </a:xfrm>
          <a:prstGeom prst="rect">
            <a:avLst/>
          </a:prstGeom>
        </p:spPr>
      </p:pic>
      <p:sp>
        <p:nvSpPr>
          <p:cNvPr id="12" name="文本框 11">
            <a:extLst>
              <a:ext uri="{FF2B5EF4-FFF2-40B4-BE49-F238E27FC236}">
                <a16:creationId xmlns:a16="http://schemas.microsoft.com/office/drawing/2014/main" id="{DF8ED424-F711-6AC8-75BF-8EBFE14B816D}"/>
              </a:ext>
            </a:extLst>
          </p:cNvPr>
          <p:cNvSpPr txBox="1"/>
          <p:nvPr/>
        </p:nvSpPr>
        <p:spPr>
          <a:xfrm>
            <a:off x="374215" y="4591087"/>
            <a:ext cx="5814412" cy="923330"/>
          </a:xfrm>
          <a:prstGeom prst="rect">
            <a:avLst/>
          </a:prstGeom>
          <a:noFill/>
        </p:spPr>
        <p:txBody>
          <a:bodyPr wrap="none" rtlCol="0">
            <a:spAutoFit/>
          </a:bodyPr>
          <a:lstStyle/>
          <a:p>
            <a:r>
              <a:rPr lang="en-US" altLang="zh-CN" dirty="0"/>
              <a:t>Ricker</a:t>
            </a:r>
            <a:r>
              <a:rPr lang="zh-CN" altLang="en-US" dirty="0"/>
              <a:t>函数中的</a:t>
            </a:r>
            <a:r>
              <a:rPr lang="en-US" altLang="zh-CN" dirty="0"/>
              <a:t>a</a:t>
            </a:r>
            <a:r>
              <a:rPr lang="zh-CN" altLang="en-US" dirty="0"/>
              <a:t>越大，网络对低频成分的拟合速度越快</a:t>
            </a:r>
            <a:endParaRPr lang="en-US" altLang="zh-CN" dirty="0"/>
          </a:p>
          <a:p>
            <a:endParaRPr lang="en-US" altLang="zh-CN" dirty="0"/>
          </a:p>
          <a:p>
            <a:r>
              <a:rPr lang="zh-CN" altLang="en-US" dirty="0"/>
              <a:t>反之，对高频拟合速度越快</a:t>
            </a:r>
          </a:p>
        </p:txBody>
      </p:sp>
    </p:spTree>
    <p:extLst>
      <p:ext uri="{BB962C8B-B14F-4D97-AF65-F5344CB8AC3E}">
        <p14:creationId xmlns:p14="http://schemas.microsoft.com/office/powerpoint/2010/main" val="90513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2975" y="2974931"/>
            <a:ext cx="65" cy="553998"/>
          </a:xfrm>
          <a:prstGeom prst="rect">
            <a:avLst/>
          </a:prstGeom>
          <a:noFill/>
        </p:spPr>
        <p:txBody>
          <a:bodyPr wrap="none" lIns="0" tIns="0" rIns="0" bIns="0" rtlCol="0">
            <a:spAutoFit/>
          </a:bodyPr>
          <a:lstStyle/>
          <a:p>
            <a:endParaRPr kumimoji="1" lang="en-US" altLang="zh-CN" b="0" dirty="0"/>
          </a:p>
          <a:p>
            <a:endParaRPr kumimoji="1" lang="en-US" altLang="zh-CN" b="0" dirty="0"/>
          </a:p>
        </p:txBody>
      </p:sp>
      <p:sp>
        <p:nvSpPr>
          <p:cNvPr id="3" name="文本框 2"/>
          <p:cNvSpPr txBox="1"/>
          <p:nvPr/>
        </p:nvSpPr>
        <p:spPr>
          <a:xfrm>
            <a:off x="5640946" y="2975019"/>
            <a:ext cx="65" cy="553998"/>
          </a:xfrm>
          <a:prstGeom prst="rect">
            <a:avLst/>
          </a:prstGeom>
          <a:noFill/>
        </p:spPr>
        <p:txBody>
          <a:bodyPr wrap="none" lIns="0" tIns="0" rIns="0" bIns="0" rtlCol="0">
            <a:spAutoFit/>
          </a:bodyPr>
          <a:lstStyle/>
          <a:p>
            <a:endParaRPr kumimoji="1" lang="en-US" altLang="zh-CN" b="0" dirty="0"/>
          </a:p>
          <a:p>
            <a:endParaRPr kumimoji="1" lang="en-US" altLang="zh-CN" dirty="0"/>
          </a:p>
        </p:txBody>
      </p:sp>
      <p:sp>
        <p:nvSpPr>
          <p:cNvPr id="4" name="Title 1"/>
          <p:cNvSpPr txBox="1"/>
          <p:nvPr/>
        </p:nvSpPr>
        <p:spPr>
          <a:xfrm>
            <a:off x="929891" y="2870940"/>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t>回顾</a:t>
            </a:r>
            <a:r>
              <a:rPr lang="en-US" altLang="zh-CN" b="1" dirty="0"/>
              <a:t>——</a:t>
            </a:r>
            <a:r>
              <a:rPr lang="zh-CN" altLang="en-US" b="1" dirty="0"/>
              <a:t>频率原则</a:t>
            </a:r>
          </a:p>
        </p:txBody>
      </p:sp>
    </p:spTree>
    <p:extLst>
      <p:ext uri="{BB962C8B-B14F-4D97-AF65-F5344CB8AC3E}">
        <p14:creationId xmlns:p14="http://schemas.microsoft.com/office/powerpoint/2010/main" val="53819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实验理解频率原则的必要性</a:t>
            </a:r>
          </a:p>
        </p:txBody>
      </p:sp>
      <p:sp>
        <p:nvSpPr>
          <p:cNvPr id="4" name="文本框 3">
            <a:extLst>
              <a:ext uri="{FF2B5EF4-FFF2-40B4-BE49-F238E27FC236}">
                <a16:creationId xmlns:a16="http://schemas.microsoft.com/office/drawing/2014/main" id="{3D28C034-BDD7-E201-CB6E-B31BC0A2ADC7}"/>
              </a:ext>
            </a:extLst>
          </p:cNvPr>
          <p:cNvSpPr txBox="1"/>
          <p:nvPr/>
        </p:nvSpPr>
        <p:spPr>
          <a:xfrm>
            <a:off x="374215" y="1177540"/>
            <a:ext cx="6097044" cy="369332"/>
          </a:xfrm>
          <a:prstGeom prst="rect">
            <a:avLst/>
          </a:prstGeom>
          <a:noFill/>
        </p:spPr>
        <p:txBody>
          <a:bodyPr wrap="square">
            <a:spAutoFit/>
          </a:bodyPr>
          <a:lstStyle/>
          <a:p>
            <a:r>
              <a:rPr lang="zh-CN" altLang="en-US" sz="1800" b="1" dirty="0">
                <a:solidFill>
                  <a:srgbClr val="000000"/>
                </a:solidFill>
                <a:effectLst/>
                <a:latin typeface="FandolSong-Bold"/>
              </a:rPr>
              <a:t>一维实验</a:t>
            </a:r>
            <a:endParaRPr lang="zh-CN" altLang="en-US" dirty="0"/>
          </a:p>
        </p:txBody>
      </p:sp>
      <p:pic>
        <p:nvPicPr>
          <p:cNvPr id="5" name="图片 4">
            <a:extLst>
              <a:ext uri="{FF2B5EF4-FFF2-40B4-BE49-F238E27FC236}">
                <a16:creationId xmlns:a16="http://schemas.microsoft.com/office/drawing/2014/main" id="{A915BE67-3076-7778-E647-1341C2D1E81B}"/>
              </a:ext>
            </a:extLst>
          </p:cNvPr>
          <p:cNvPicPr>
            <a:picLocks noChangeAspect="1"/>
          </p:cNvPicPr>
          <p:nvPr/>
        </p:nvPicPr>
        <p:blipFill rotWithShape="1">
          <a:blip r:embed="rId2"/>
          <a:srcRect b="49886"/>
          <a:stretch/>
        </p:blipFill>
        <p:spPr>
          <a:xfrm>
            <a:off x="1464034" y="1950853"/>
            <a:ext cx="7134507" cy="2076265"/>
          </a:xfrm>
          <a:prstGeom prst="rect">
            <a:avLst/>
          </a:prstGeom>
        </p:spPr>
      </p:pic>
      <p:sp>
        <p:nvSpPr>
          <p:cNvPr id="6" name="文本框 5">
            <a:extLst>
              <a:ext uri="{FF2B5EF4-FFF2-40B4-BE49-F238E27FC236}">
                <a16:creationId xmlns:a16="http://schemas.microsoft.com/office/drawing/2014/main" id="{0842689A-74F7-C84E-97C2-9AF04FFB1647}"/>
              </a:ext>
            </a:extLst>
          </p:cNvPr>
          <p:cNvSpPr txBox="1"/>
          <p:nvPr/>
        </p:nvSpPr>
        <p:spPr>
          <a:xfrm>
            <a:off x="8668010" y="2542784"/>
            <a:ext cx="2235897" cy="646331"/>
          </a:xfrm>
          <a:prstGeom prst="rect">
            <a:avLst/>
          </a:prstGeom>
          <a:noFill/>
        </p:spPr>
        <p:txBody>
          <a:bodyPr wrap="square" rtlCol="0">
            <a:spAutoFit/>
          </a:bodyPr>
          <a:lstStyle/>
          <a:p>
            <a:r>
              <a:rPr lang="en-US" altLang="zh-CN" dirty="0"/>
              <a:t>a</a:t>
            </a:r>
            <a:r>
              <a:rPr lang="zh-CN" altLang="en-US" dirty="0"/>
              <a:t>较小时，不满足频率原则，泛化性差</a:t>
            </a:r>
          </a:p>
        </p:txBody>
      </p:sp>
      <p:sp>
        <p:nvSpPr>
          <p:cNvPr id="7" name="文本框 6">
            <a:extLst>
              <a:ext uri="{FF2B5EF4-FFF2-40B4-BE49-F238E27FC236}">
                <a16:creationId xmlns:a16="http://schemas.microsoft.com/office/drawing/2014/main" id="{782BE88F-AD0D-B662-9583-8505E16BF405}"/>
              </a:ext>
            </a:extLst>
          </p:cNvPr>
          <p:cNvSpPr txBox="1"/>
          <p:nvPr/>
        </p:nvSpPr>
        <p:spPr>
          <a:xfrm>
            <a:off x="8598541" y="4530247"/>
            <a:ext cx="2235897" cy="646331"/>
          </a:xfrm>
          <a:prstGeom prst="rect">
            <a:avLst/>
          </a:prstGeom>
          <a:noFill/>
        </p:spPr>
        <p:txBody>
          <a:bodyPr wrap="square" rtlCol="0">
            <a:spAutoFit/>
          </a:bodyPr>
          <a:lstStyle/>
          <a:p>
            <a:r>
              <a:rPr lang="en-US" altLang="zh-CN" dirty="0"/>
              <a:t>a</a:t>
            </a:r>
            <a:r>
              <a:rPr lang="zh-CN" altLang="en-US" dirty="0"/>
              <a:t>较大时，满足频率原则，泛化性好</a:t>
            </a:r>
          </a:p>
        </p:txBody>
      </p:sp>
      <p:pic>
        <p:nvPicPr>
          <p:cNvPr id="9" name="图片 8">
            <a:extLst>
              <a:ext uri="{FF2B5EF4-FFF2-40B4-BE49-F238E27FC236}">
                <a16:creationId xmlns:a16="http://schemas.microsoft.com/office/drawing/2014/main" id="{C9FEF0BC-E6AC-1CD8-169F-D3B06A5DE86C}"/>
              </a:ext>
            </a:extLst>
          </p:cNvPr>
          <p:cNvPicPr>
            <a:picLocks noChangeAspect="1"/>
          </p:cNvPicPr>
          <p:nvPr/>
        </p:nvPicPr>
        <p:blipFill>
          <a:blip r:embed="rId3"/>
          <a:stretch>
            <a:fillRect/>
          </a:stretch>
        </p:blipFill>
        <p:spPr>
          <a:xfrm>
            <a:off x="1862406" y="4117425"/>
            <a:ext cx="6511598" cy="2118306"/>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4F5387A-9440-9EF3-1C98-2EB2CD697355}"/>
                  </a:ext>
                </a:extLst>
              </p:cNvPr>
              <p:cNvSpPr txBox="1"/>
              <p:nvPr/>
            </p:nvSpPr>
            <p:spPr>
              <a:xfrm>
                <a:off x="5720741" y="1244438"/>
                <a:ext cx="4149769" cy="369332"/>
              </a:xfrm>
              <a:prstGeom prst="rect">
                <a:avLst/>
              </a:prstGeom>
              <a:noFill/>
            </p:spPr>
            <p:txBody>
              <a:bodyPr wrap="square">
                <a:spAutoFit/>
              </a:bodyPr>
              <a:lstStyle/>
              <a:p>
                <a:r>
                  <a:rPr lang="zh-CN" altLang="en-US" b="0" dirty="0"/>
                  <a:t>目标函数：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⁡(5</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p:txBody>
          </p:sp>
        </mc:Choice>
        <mc:Fallback xmlns="">
          <p:sp>
            <p:nvSpPr>
              <p:cNvPr id="11" name="文本框 10">
                <a:extLst>
                  <a:ext uri="{FF2B5EF4-FFF2-40B4-BE49-F238E27FC236}">
                    <a16:creationId xmlns:a16="http://schemas.microsoft.com/office/drawing/2014/main" id="{A4F5387A-9440-9EF3-1C98-2EB2CD697355}"/>
                  </a:ext>
                </a:extLst>
              </p:cNvPr>
              <p:cNvSpPr txBox="1">
                <a:spLocks noRot="1" noChangeAspect="1" noMove="1" noResize="1" noEditPoints="1" noAdjustHandles="1" noChangeArrowheads="1" noChangeShapeType="1" noTextEdit="1"/>
              </p:cNvSpPr>
              <p:nvPr/>
            </p:nvSpPr>
            <p:spPr>
              <a:xfrm>
                <a:off x="5720741" y="1244438"/>
                <a:ext cx="4149769" cy="369332"/>
              </a:xfrm>
              <a:prstGeom prst="rect">
                <a:avLst/>
              </a:prstGeom>
              <a:blipFill>
                <a:blip r:embed="rId4"/>
                <a:stretch>
                  <a:fillRect l="-1175"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322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实验理解频率原则的必要性</a:t>
            </a:r>
          </a:p>
        </p:txBody>
      </p:sp>
      <p:sp>
        <p:nvSpPr>
          <p:cNvPr id="4" name="文本框 3">
            <a:extLst>
              <a:ext uri="{FF2B5EF4-FFF2-40B4-BE49-F238E27FC236}">
                <a16:creationId xmlns:a16="http://schemas.microsoft.com/office/drawing/2014/main" id="{3D28C034-BDD7-E201-CB6E-B31BC0A2ADC7}"/>
              </a:ext>
            </a:extLst>
          </p:cNvPr>
          <p:cNvSpPr txBox="1"/>
          <p:nvPr/>
        </p:nvSpPr>
        <p:spPr>
          <a:xfrm>
            <a:off x="374215" y="1177540"/>
            <a:ext cx="6097044" cy="369332"/>
          </a:xfrm>
          <a:prstGeom prst="rect">
            <a:avLst/>
          </a:prstGeom>
          <a:noFill/>
        </p:spPr>
        <p:txBody>
          <a:bodyPr wrap="square">
            <a:spAutoFit/>
          </a:bodyPr>
          <a:lstStyle/>
          <a:p>
            <a:r>
              <a:rPr lang="zh-CN" altLang="en-US" b="1" dirty="0">
                <a:solidFill>
                  <a:srgbClr val="000000"/>
                </a:solidFill>
                <a:latin typeface="FandolSong-Bold"/>
              </a:rPr>
              <a:t>二</a:t>
            </a:r>
            <a:r>
              <a:rPr lang="zh-CN" altLang="en-US" sz="1800" b="1" dirty="0">
                <a:solidFill>
                  <a:srgbClr val="000000"/>
                </a:solidFill>
                <a:effectLst/>
                <a:latin typeface="FandolSong-Bold"/>
              </a:rPr>
              <a:t>维实验</a:t>
            </a:r>
            <a:endParaRPr lang="zh-CN" altLang="en-US" dirty="0"/>
          </a:p>
        </p:txBody>
      </p:sp>
      <p:pic>
        <p:nvPicPr>
          <p:cNvPr id="8" name="图片 7">
            <a:extLst>
              <a:ext uri="{FF2B5EF4-FFF2-40B4-BE49-F238E27FC236}">
                <a16:creationId xmlns:a16="http://schemas.microsoft.com/office/drawing/2014/main" id="{8D2BC003-AE38-DD92-5A19-2D4BAB69E1F3}"/>
              </a:ext>
            </a:extLst>
          </p:cNvPr>
          <p:cNvPicPr>
            <a:picLocks noChangeAspect="1"/>
          </p:cNvPicPr>
          <p:nvPr/>
        </p:nvPicPr>
        <p:blipFill>
          <a:blip r:embed="rId2"/>
          <a:stretch>
            <a:fillRect/>
          </a:stretch>
        </p:blipFill>
        <p:spPr>
          <a:xfrm>
            <a:off x="393811" y="2528541"/>
            <a:ext cx="11404378" cy="3074535"/>
          </a:xfrm>
          <a:prstGeom prst="rect">
            <a:avLst/>
          </a:prstGeom>
        </p:spPr>
      </p:pic>
      <p:sp>
        <p:nvSpPr>
          <p:cNvPr id="10" name="文本框 9">
            <a:extLst>
              <a:ext uri="{FF2B5EF4-FFF2-40B4-BE49-F238E27FC236}">
                <a16:creationId xmlns:a16="http://schemas.microsoft.com/office/drawing/2014/main" id="{90DFAEEE-EFB8-D569-F741-102E980E8C84}"/>
              </a:ext>
            </a:extLst>
          </p:cNvPr>
          <p:cNvSpPr txBox="1"/>
          <p:nvPr/>
        </p:nvSpPr>
        <p:spPr>
          <a:xfrm>
            <a:off x="5311170" y="2073885"/>
            <a:ext cx="1569660" cy="369332"/>
          </a:xfrm>
          <a:prstGeom prst="rect">
            <a:avLst/>
          </a:prstGeom>
          <a:noFill/>
        </p:spPr>
        <p:txBody>
          <a:bodyPr wrap="none" rtlCol="0">
            <a:spAutoFit/>
          </a:bodyPr>
          <a:lstStyle/>
          <a:p>
            <a:r>
              <a:rPr lang="zh-CN" altLang="en-US" dirty="0"/>
              <a:t>大参数初始化</a:t>
            </a:r>
          </a:p>
        </p:txBody>
      </p:sp>
      <p:sp>
        <p:nvSpPr>
          <p:cNvPr id="12" name="文本框 11">
            <a:extLst>
              <a:ext uri="{FF2B5EF4-FFF2-40B4-BE49-F238E27FC236}">
                <a16:creationId xmlns:a16="http://schemas.microsoft.com/office/drawing/2014/main" id="{34CFCE66-D1E1-99FD-A074-81C5BA502102}"/>
              </a:ext>
            </a:extLst>
          </p:cNvPr>
          <p:cNvSpPr txBox="1"/>
          <p:nvPr/>
        </p:nvSpPr>
        <p:spPr>
          <a:xfrm>
            <a:off x="3279470" y="1559846"/>
            <a:ext cx="5633059" cy="369332"/>
          </a:xfrm>
          <a:prstGeom prst="rect">
            <a:avLst/>
          </a:prstGeom>
          <a:noFill/>
        </p:spPr>
        <p:txBody>
          <a:bodyPr wrap="square">
            <a:spAutoFit/>
          </a:bodyPr>
          <a:lstStyle/>
          <a:p>
            <a:r>
              <a:rPr lang="zh-CN" altLang="en-US" sz="1800" dirty="0">
                <a:solidFill>
                  <a:srgbClr val="000000"/>
                </a:solidFill>
                <a:effectLst/>
                <a:latin typeface="FandolSong-Regular"/>
              </a:rPr>
              <a:t>奇数行列的数据进行训练，并取剩下的数据作为测试</a:t>
            </a:r>
            <a:endParaRPr lang="zh-CN" altLang="en-US" dirty="0"/>
          </a:p>
        </p:txBody>
      </p:sp>
      <p:sp>
        <p:nvSpPr>
          <p:cNvPr id="13" name="文本框 12">
            <a:extLst>
              <a:ext uri="{FF2B5EF4-FFF2-40B4-BE49-F238E27FC236}">
                <a16:creationId xmlns:a16="http://schemas.microsoft.com/office/drawing/2014/main" id="{5B3995EB-65FA-7DC4-01CE-BCE6BEED3AAA}"/>
              </a:ext>
            </a:extLst>
          </p:cNvPr>
          <p:cNvSpPr txBox="1"/>
          <p:nvPr/>
        </p:nvSpPr>
        <p:spPr>
          <a:xfrm>
            <a:off x="4964920" y="5943600"/>
            <a:ext cx="2262158" cy="369332"/>
          </a:xfrm>
          <a:prstGeom prst="rect">
            <a:avLst/>
          </a:prstGeom>
          <a:noFill/>
        </p:spPr>
        <p:txBody>
          <a:bodyPr wrap="none" rtlCol="0">
            <a:spAutoFit/>
          </a:bodyPr>
          <a:lstStyle/>
          <a:p>
            <a:r>
              <a:rPr lang="zh-CN" altLang="en-US" dirty="0"/>
              <a:t>偶数列产生剧烈震荡</a:t>
            </a:r>
          </a:p>
        </p:txBody>
      </p:sp>
    </p:spTree>
    <p:extLst>
      <p:ext uri="{BB962C8B-B14F-4D97-AF65-F5344CB8AC3E}">
        <p14:creationId xmlns:p14="http://schemas.microsoft.com/office/powerpoint/2010/main" val="60862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等线" panose="02010600030101010101" pitchFamily="2" charset="-122"/>
                <a:ea typeface="等线" panose="02010600030101010101" pitchFamily="2" charset="-122"/>
              </a:rPr>
              <a:t>Early-stopping </a:t>
            </a:r>
            <a:r>
              <a:rPr lang="zh-CN" altLang="en-US" dirty="0">
                <a:latin typeface="等线" panose="02010600030101010101" pitchFamily="2" charset="-122"/>
                <a:ea typeface="等线" panose="02010600030101010101" pitchFamily="2" charset="-122"/>
              </a:rPr>
              <a:t>的频率角度理解</a:t>
            </a:r>
          </a:p>
        </p:txBody>
      </p:sp>
      <p:pic>
        <p:nvPicPr>
          <p:cNvPr id="6" name="图片 5">
            <a:extLst>
              <a:ext uri="{FF2B5EF4-FFF2-40B4-BE49-F238E27FC236}">
                <a16:creationId xmlns:a16="http://schemas.microsoft.com/office/drawing/2014/main" id="{25CCEBFF-22BE-0A59-ACBD-AA4E536EFC84}"/>
              </a:ext>
            </a:extLst>
          </p:cNvPr>
          <p:cNvPicPr>
            <a:picLocks noChangeAspect="1"/>
          </p:cNvPicPr>
          <p:nvPr/>
        </p:nvPicPr>
        <p:blipFill>
          <a:blip r:embed="rId2"/>
          <a:stretch>
            <a:fillRect/>
          </a:stretch>
        </p:blipFill>
        <p:spPr>
          <a:xfrm>
            <a:off x="0" y="2175826"/>
            <a:ext cx="12192000" cy="3383171"/>
          </a:xfrm>
          <a:prstGeom prst="rect">
            <a:avLst/>
          </a:prstGeom>
        </p:spPr>
      </p:pic>
      <p:sp>
        <p:nvSpPr>
          <p:cNvPr id="8" name="文本框 7">
            <a:extLst>
              <a:ext uri="{FF2B5EF4-FFF2-40B4-BE49-F238E27FC236}">
                <a16:creationId xmlns:a16="http://schemas.microsoft.com/office/drawing/2014/main" id="{1A94467D-DC60-5B00-9BE7-FEF9F4CBAD15}"/>
              </a:ext>
            </a:extLst>
          </p:cNvPr>
          <p:cNvSpPr txBox="1"/>
          <p:nvPr/>
        </p:nvSpPr>
        <p:spPr>
          <a:xfrm>
            <a:off x="3519814" y="1377001"/>
            <a:ext cx="2262158" cy="369332"/>
          </a:xfrm>
          <a:prstGeom prst="rect">
            <a:avLst/>
          </a:prstGeom>
          <a:noFill/>
        </p:spPr>
        <p:txBody>
          <a:bodyPr wrap="none" rtlCol="0">
            <a:spAutoFit/>
          </a:bodyPr>
          <a:lstStyle/>
          <a:p>
            <a:r>
              <a:rPr lang="zh-CN" altLang="en-US" dirty="0"/>
              <a:t>训练数据中带有噪音</a:t>
            </a:r>
          </a:p>
        </p:txBody>
      </p:sp>
      <p:sp>
        <p:nvSpPr>
          <p:cNvPr id="9" name="文本框 8">
            <a:extLst>
              <a:ext uri="{FF2B5EF4-FFF2-40B4-BE49-F238E27FC236}">
                <a16:creationId xmlns:a16="http://schemas.microsoft.com/office/drawing/2014/main" id="{F81B0ABE-C67E-7989-FDA8-336C95BE0776}"/>
              </a:ext>
            </a:extLst>
          </p:cNvPr>
          <p:cNvSpPr txBox="1"/>
          <p:nvPr/>
        </p:nvSpPr>
        <p:spPr>
          <a:xfrm>
            <a:off x="2335996" y="5803824"/>
            <a:ext cx="7520007" cy="369332"/>
          </a:xfrm>
          <a:prstGeom prst="rect">
            <a:avLst/>
          </a:prstGeom>
          <a:noFill/>
        </p:spPr>
        <p:txBody>
          <a:bodyPr wrap="none" rtlCol="0">
            <a:spAutoFit/>
          </a:bodyPr>
          <a:lstStyle/>
          <a:p>
            <a:r>
              <a:rPr lang="zh-CN" altLang="en-US" dirty="0"/>
              <a:t>测试</a:t>
            </a:r>
            <a:r>
              <a:rPr lang="en-US" altLang="zh-CN" dirty="0"/>
              <a:t>loss</a:t>
            </a:r>
            <a:r>
              <a:rPr lang="zh-CN" altLang="en-US" dirty="0"/>
              <a:t>先降低后增高，由于频率原则，后续拟合的噪声会使泛化性变差</a:t>
            </a:r>
          </a:p>
        </p:txBody>
      </p:sp>
      <p:sp>
        <p:nvSpPr>
          <p:cNvPr id="11" name="文本框 10">
            <a:extLst>
              <a:ext uri="{FF2B5EF4-FFF2-40B4-BE49-F238E27FC236}">
                <a16:creationId xmlns:a16="http://schemas.microsoft.com/office/drawing/2014/main" id="{84CD8B3F-1A45-0E66-D4A4-734B8613BCA3}"/>
              </a:ext>
            </a:extLst>
          </p:cNvPr>
          <p:cNvSpPr txBox="1"/>
          <p:nvPr/>
        </p:nvSpPr>
        <p:spPr>
          <a:xfrm>
            <a:off x="8718117" y="1248792"/>
            <a:ext cx="2906038" cy="923330"/>
          </a:xfrm>
          <a:prstGeom prst="rect">
            <a:avLst/>
          </a:prstGeom>
          <a:noFill/>
        </p:spPr>
        <p:txBody>
          <a:bodyPr wrap="square" rtlCol="0">
            <a:spAutoFit/>
          </a:bodyPr>
          <a:lstStyle/>
          <a:p>
            <a:r>
              <a:rPr lang="en-US" altLang="zh-CN" dirty="0"/>
              <a:t>5000</a:t>
            </a:r>
            <a:r>
              <a:rPr lang="zh-CN" altLang="en-US" dirty="0"/>
              <a:t>步时与目标值分布相似，</a:t>
            </a:r>
            <a:r>
              <a:rPr lang="en-US" altLang="zh-CN" dirty="0"/>
              <a:t>30000</a:t>
            </a:r>
            <a:r>
              <a:rPr lang="zh-CN" altLang="en-US" dirty="0"/>
              <a:t>步时具有更多高频噪声</a:t>
            </a:r>
          </a:p>
        </p:txBody>
      </p:sp>
    </p:spTree>
    <p:extLst>
      <p:ext uri="{BB962C8B-B14F-4D97-AF65-F5344CB8AC3E}">
        <p14:creationId xmlns:p14="http://schemas.microsoft.com/office/powerpoint/2010/main" val="1133033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神经网络的优势与局限</a:t>
            </a:r>
          </a:p>
        </p:txBody>
      </p:sp>
      <p:sp>
        <p:nvSpPr>
          <p:cNvPr id="3" name="文本框 2">
            <a:extLst>
              <a:ext uri="{FF2B5EF4-FFF2-40B4-BE49-F238E27FC236}">
                <a16:creationId xmlns:a16="http://schemas.microsoft.com/office/drawing/2014/main" id="{9DE724FB-F654-866E-341E-7C5F5CDB9A99}"/>
              </a:ext>
            </a:extLst>
          </p:cNvPr>
          <p:cNvSpPr txBox="1"/>
          <p:nvPr/>
        </p:nvSpPr>
        <p:spPr>
          <a:xfrm>
            <a:off x="457200" y="2690336"/>
            <a:ext cx="9663223" cy="1477328"/>
          </a:xfrm>
          <a:prstGeom prst="rect">
            <a:avLst/>
          </a:prstGeom>
          <a:noFill/>
        </p:spPr>
        <p:txBody>
          <a:bodyPr wrap="none" rtlCol="0">
            <a:spAutoFit/>
          </a:bodyPr>
          <a:lstStyle/>
          <a:p>
            <a:r>
              <a:rPr lang="en-US" altLang="zh-CN" dirty="0"/>
              <a:t>Q1: </a:t>
            </a:r>
            <a:r>
              <a:rPr lang="zh-CN" altLang="en-US" sz="1800" dirty="0">
                <a:solidFill>
                  <a:srgbClr val="000000"/>
                </a:solidFill>
                <a:effectLst/>
                <a:latin typeface="FandolSong-Regular"/>
              </a:rPr>
              <a:t>神经网络具有低频偏好</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那么这些可以被很好泛化的数据是否本身也有低频主导的特性呢</a:t>
            </a:r>
            <a:r>
              <a:rPr lang="en-US" altLang="zh-CN" sz="1800" dirty="0">
                <a:solidFill>
                  <a:srgbClr val="000000"/>
                </a:solidFill>
                <a:effectLst/>
                <a:latin typeface="LMRoman10-Regular"/>
              </a:rPr>
              <a:t>? </a:t>
            </a:r>
          </a:p>
          <a:p>
            <a:endParaRPr lang="en-US" altLang="zh-CN" dirty="0">
              <a:solidFill>
                <a:srgbClr val="000000"/>
              </a:solidFill>
              <a:latin typeface="LMRoman10-Regular"/>
            </a:endParaRPr>
          </a:p>
          <a:p>
            <a:endParaRPr lang="en-US" altLang="zh-CN" dirty="0">
              <a:solidFill>
                <a:srgbClr val="000000"/>
              </a:solidFill>
              <a:latin typeface="LMRoman10-Regular"/>
            </a:endParaRPr>
          </a:p>
          <a:p>
            <a:endParaRPr lang="en-US" altLang="zh-CN" dirty="0">
              <a:solidFill>
                <a:srgbClr val="000000"/>
              </a:solidFill>
              <a:latin typeface="LMRoman10-Regular"/>
            </a:endParaRPr>
          </a:p>
          <a:p>
            <a:r>
              <a:rPr lang="en-US" altLang="zh-CN" dirty="0">
                <a:solidFill>
                  <a:srgbClr val="000000"/>
                </a:solidFill>
                <a:latin typeface="LMRoman10-Regular"/>
              </a:rPr>
              <a:t>Q2: </a:t>
            </a:r>
            <a:r>
              <a:rPr lang="zh-CN" altLang="en-US" sz="1800" dirty="0">
                <a:solidFill>
                  <a:srgbClr val="000000"/>
                </a:solidFill>
                <a:effectLst/>
                <a:latin typeface="FandolSong-Regular"/>
              </a:rPr>
              <a:t>我们是否可以找到一些高频主导的数据</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证明神经网络在这类数据中无法很好地泛化</a:t>
            </a:r>
            <a:r>
              <a:rPr lang="en-US" altLang="zh-CN" sz="1800" dirty="0">
                <a:solidFill>
                  <a:srgbClr val="000000"/>
                </a:solidFill>
                <a:effectLst/>
                <a:latin typeface="LMRoman10-Regular"/>
              </a:rPr>
              <a:t>?</a:t>
            </a:r>
            <a:endParaRPr lang="zh-CN" altLang="en-US" dirty="0"/>
          </a:p>
        </p:txBody>
      </p:sp>
    </p:spTree>
    <p:extLst>
      <p:ext uri="{BB962C8B-B14F-4D97-AF65-F5344CB8AC3E}">
        <p14:creationId xmlns:p14="http://schemas.microsoft.com/office/powerpoint/2010/main" val="212813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神经网络的优势与局限</a:t>
            </a:r>
          </a:p>
        </p:txBody>
      </p:sp>
      <p:sp>
        <p:nvSpPr>
          <p:cNvPr id="3" name="文本框 2">
            <a:extLst>
              <a:ext uri="{FF2B5EF4-FFF2-40B4-BE49-F238E27FC236}">
                <a16:creationId xmlns:a16="http://schemas.microsoft.com/office/drawing/2014/main" id="{9DE724FB-F654-866E-341E-7C5F5CDB9A99}"/>
              </a:ext>
            </a:extLst>
          </p:cNvPr>
          <p:cNvSpPr txBox="1"/>
          <p:nvPr/>
        </p:nvSpPr>
        <p:spPr>
          <a:xfrm>
            <a:off x="265043" y="1243580"/>
            <a:ext cx="9663223" cy="369332"/>
          </a:xfrm>
          <a:prstGeom prst="rect">
            <a:avLst/>
          </a:prstGeom>
          <a:noFill/>
        </p:spPr>
        <p:txBody>
          <a:bodyPr wrap="none" rtlCol="0">
            <a:spAutoFit/>
          </a:bodyPr>
          <a:lstStyle/>
          <a:p>
            <a:r>
              <a:rPr lang="en-US" altLang="zh-CN" dirty="0"/>
              <a:t>Q1: </a:t>
            </a:r>
            <a:r>
              <a:rPr lang="zh-CN" altLang="en-US" sz="1800" dirty="0">
                <a:solidFill>
                  <a:srgbClr val="000000"/>
                </a:solidFill>
                <a:effectLst/>
                <a:latin typeface="FandolSong-Regular"/>
              </a:rPr>
              <a:t>神经网络具有低频偏好</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那么这些可以被很好泛化的数据是否本身也有低频主导的特性呢</a:t>
            </a:r>
            <a:r>
              <a:rPr lang="en-US" altLang="zh-CN" sz="1800" dirty="0">
                <a:solidFill>
                  <a:srgbClr val="000000"/>
                </a:solidFill>
                <a:effectLst/>
                <a:latin typeface="LMRoman10-Regular"/>
              </a:rPr>
              <a:t>? </a:t>
            </a:r>
          </a:p>
        </p:txBody>
      </p:sp>
      <p:pic>
        <p:nvPicPr>
          <p:cNvPr id="5" name="图片 4">
            <a:extLst>
              <a:ext uri="{FF2B5EF4-FFF2-40B4-BE49-F238E27FC236}">
                <a16:creationId xmlns:a16="http://schemas.microsoft.com/office/drawing/2014/main" id="{81C94C89-56AF-BB28-BBC2-30272E2778E7}"/>
              </a:ext>
            </a:extLst>
          </p:cNvPr>
          <p:cNvPicPr>
            <a:picLocks noChangeAspect="1"/>
          </p:cNvPicPr>
          <p:nvPr/>
        </p:nvPicPr>
        <p:blipFill>
          <a:blip r:embed="rId2"/>
          <a:stretch>
            <a:fillRect/>
          </a:stretch>
        </p:blipFill>
        <p:spPr>
          <a:xfrm>
            <a:off x="4590778" y="2121925"/>
            <a:ext cx="5878903" cy="4196405"/>
          </a:xfrm>
          <a:prstGeom prst="rect">
            <a:avLst/>
          </a:prstGeom>
        </p:spPr>
      </p:pic>
      <p:sp>
        <p:nvSpPr>
          <p:cNvPr id="6" name="文本框 5">
            <a:extLst>
              <a:ext uri="{FF2B5EF4-FFF2-40B4-BE49-F238E27FC236}">
                <a16:creationId xmlns:a16="http://schemas.microsoft.com/office/drawing/2014/main" id="{0A40DFA5-FB29-9AF9-4448-1AF9231AEAC4}"/>
              </a:ext>
            </a:extLst>
          </p:cNvPr>
          <p:cNvSpPr txBox="1"/>
          <p:nvPr/>
        </p:nvSpPr>
        <p:spPr>
          <a:xfrm>
            <a:off x="1471808" y="3738061"/>
            <a:ext cx="1107996" cy="369332"/>
          </a:xfrm>
          <a:prstGeom prst="rect">
            <a:avLst/>
          </a:prstGeom>
          <a:noFill/>
        </p:spPr>
        <p:txBody>
          <a:bodyPr wrap="none" rtlCol="0">
            <a:spAutoFit/>
          </a:bodyPr>
          <a:lstStyle/>
          <a:p>
            <a:r>
              <a:rPr lang="zh-CN" altLang="en-US" dirty="0"/>
              <a:t>低频占优</a:t>
            </a:r>
          </a:p>
        </p:txBody>
      </p:sp>
    </p:spTree>
    <p:extLst>
      <p:ext uri="{BB962C8B-B14F-4D97-AF65-F5344CB8AC3E}">
        <p14:creationId xmlns:p14="http://schemas.microsoft.com/office/powerpoint/2010/main" val="46166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神经网络的优势与局限</a:t>
            </a:r>
          </a:p>
        </p:txBody>
      </p:sp>
      <p:sp>
        <p:nvSpPr>
          <p:cNvPr id="3" name="文本框 2">
            <a:extLst>
              <a:ext uri="{FF2B5EF4-FFF2-40B4-BE49-F238E27FC236}">
                <a16:creationId xmlns:a16="http://schemas.microsoft.com/office/drawing/2014/main" id="{9DE724FB-F654-866E-341E-7C5F5CDB9A99}"/>
              </a:ext>
            </a:extLst>
          </p:cNvPr>
          <p:cNvSpPr txBox="1"/>
          <p:nvPr/>
        </p:nvSpPr>
        <p:spPr>
          <a:xfrm>
            <a:off x="350729" y="1418944"/>
            <a:ext cx="9100568" cy="369332"/>
          </a:xfrm>
          <a:prstGeom prst="rect">
            <a:avLst/>
          </a:prstGeom>
          <a:noFill/>
        </p:spPr>
        <p:txBody>
          <a:bodyPr wrap="none" rtlCol="0">
            <a:spAutoFit/>
          </a:bodyPr>
          <a:lstStyle/>
          <a:p>
            <a:r>
              <a:rPr lang="en-US" altLang="zh-CN" dirty="0">
                <a:solidFill>
                  <a:srgbClr val="000000"/>
                </a:solidFill>
                <a:latin typeface="LMRoman10-Regular"/>
              </a:rPr>
              <a:t>Q2: </a:t>
            </a:r>
            <a:r>
              <a:rPr lang="zh-CN" altLang="en-US" sz="1800" dirty="0">
                <a:solidFill>
                  <a:srgbClr val="000000"/>
                </a:solidFill>
                <a:effectLst/>
                <a:latin typeface="FandolSong-Regular"/>
              </a:rPr>
              <a:t>我们是否可以找到一些高频主导的数据</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证明神经网络在这类数据中无法很好地泛化</a:t>
            </a:r>
            <a:r>
              <a:rPr lang="en-US" altLang="zh-CN" sz="1800" dirty="0">
                <a:solidFill>
                  <a:srgbClr val="000000"/>
                </a:solidFill>
                <a:effectLst/>
                <a:latin typeface="LMRoman10-Regular"/>
              </a:rPr>
              <a:t>?</a:t>
            </a:r>
            <a:endParaRPr lang="zh-CN" altLang="en-US" dirty="0"/>
          </a:p>
        </p:txBody>
      </p:sp>
      <p:pic>
        <p:nvPicPr>
          <p:cNvPr id="5" name="图片 4">
            <a:extLst>
              <a:ext uri="{FF2B5EF4-FFF2-40B4-BE49-F238E27FC236}">
                <a16:creationId xmlns:a16="http://schemas.microsoft.com/office/drawing/2014/main" id="{00E1720B-E9E2-7D7B-C88D-2E7ECA8FD3CA}"/>
              </a:ext>
            </a:extLst>
          </p:cNvPr>
          <p:cNvPicPr>
            <a:picLocks noChangeAspect="1"/>
          </p:cNvPicPr>
          <p:nvPr/>
        </p:nvPicPr>
        <p:blipFill>
          <a:blip r:embed="rId2"/>
          <a:stretch>
            <a:fillRect/>
          </a:stretch>
        </p:blipFill>
        <p:spPr>
          <a:xfrm>
            <a:off x="2607860" y="3103906"/>
            <a:ext cx="6743882" cy="488954"/>
          </a:xfrm>
          <a:prstGeom prst="rect">
            <a:avLst/>
          </a:prstGeom>
        </p:spPr>
      </p:pic>
      <p:sp>
        <p:nvSpPr>
          <p:cNvPr id="6" name="文本框 5">
            <a:extLst>
              <a:ext uri="{FF2B5EF4-FFF2-40B4-BE49-F238E27FC236}">
                <a16:creationId xmlns:a16="http://schemas.microsoft.com/office/drawing/2014/main" id="{44A4F85B-1E13-1CD5-2A90-853056982EAA}"/>
              </a:ext>
            </a:extLst>
          </p:cNvPr>
          <p:cNvSpPr txBox="1"/>
          <p:nvPr/>
        </p:nvSpPr>
        <p:spPr>
          <a:xfrm>
            <a:off x="350729" y="2358794"/>
            <a:ext cx="1338828" cy="369332"/>
          </a:xfrm>
          <a:prstGeom prst="rect">
            <a:avLst/>
          </a:prstGeom>
          <a:noFill/>
        </p:spPr>
        <p:txBody>
          <a:bodyPr wrap="none" rtlCol="0">
            <a:spAutoFit/>
          </a:bodyPr>
          <a:lstStyle/>
          <a:p>
            <a:r>
              <a:rPr lang="zh-CN" altLang="en-US" dirty="0"/>
              <a:t>奇偶函数：</a:t>
            </a:r>
          </a:p>
        </p:txBody>
      </p:sp>
      <p:sp>
        <p:nvSpPr>
          <p:cNvPr id="7" name="文本框 6">
            <a:extLst>
              <a:ext uri="{FF2B5EF4-FFF2-40B4-BE49-F238E27FC236}">
                <a16:creationId xmlns:a16="http://schemas.microsoft.com/office/drawing/2014/main" id="{FDB6F496-58C4-D58D-D9E9-8301765ED22B}"/>
              </a:ext>
            </a:extLst>
          </p:cNvPr>
          <p:cNvSpPr txBox="1"/>
          <p:nvPr/>
        </p:nvSpPr>
        <p:spPr>
          <a:xfrm>
            <a:off x="3700064" y="4479568"/>
            <a:ext cx="4559473" cy="1477328"/>
          </a:xfrm>
          <a:prstGeom prst="rect">
            <a:avLst/>
          </a:prstGeom>
          <a:noFill/>
        </p:spPr>
        <p:txBody>
          <a:bodyPr wrap="square" rtlCol="0">
            <a:spAutoFit/>
          </a:bodyPr>
          <a:lstStyle/>
          <a:p>
            <a:pPr algn="ctr"/>
            <a:r>
              <a:rPr lang="zh-CN" altLang="en-US" dirty="0"/>
              <a:t>高频占优</a:t>
            </a:r>
            <a:endParaRPr lang="en-US" altLang="zh-CN" dirty="0"/>
          </a:p>
          <a:p>
            <a:pPr algn="ctr"/>
            <a:endParaRPr lang="en-US" altLang="zh-CN" dirty="0"/>
          </a:p>
          <a:p>
            <a:pPr algn="ctr"/>
            <a:r>
              <a:rPr lang="en-US" altLang="zh-CN" dirty="0"/>
              <a:t>1024</a:t>
            </a:r>
            <a:r>
              <a:rPr lang="zh-CN" altLang="en-US" dirty="0"/>
              <a:t>个数据点，取</a:t>
            </a:r>
            <a:r>
              <a:rPr lang="en-US" altLang="zh-CN" dirty="0"/>
              <a:t>200</a:t>
            </a:r>
            <a:r>
              <a:rPr lang="zh-CN" altLang="en-US" dirty="0"/>
              <a:t>个作为训练集</a:t>
            </a:r>
            <a:endParaRPr lang="en-US" altLang="zh-CN" dirty="0"/>
          </a:p>
          <a:p>
            <a:endParaRPr lang="en-US" altLang="zh-CN" dirty="0"/>
          </a:p>
          <a:p>
            <a:pPr algn="ctr"/>
            <a:r>
              <a:rPr lang="zh-CN" altLang="en-US" dirty="0"/>
              <a:t>神经网络测试准确率只有</a:t>
            </a:r>
            <a:r>
              <a:rPr lang="en-US" altLang="zh-CN" dirty="0"/>
              <a:t>50%</a:t>
            </a:r>
            <a:endParaRPr lang="zh-CN" altLang="en-US" dirty="0"/>
          </a:p>
        </p:txBody>
      </p:sp>
    </p:spTree>
    <p:extLst>
      <p:ext uri="{BB962C8B-B14F-4D97-AF65-F5344CB8AC3E}">
        <p14:creationId xmlns:p14="http://schemas.microsoft.com/office/powerpoint/2010/main" val="2884257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神经网络的优势与局限</a:t>
            </a:r>
          </a:p>
        </p:txBody>
      </p:sp>
      <p:sp>
        <p:nvSpPr>
          <p:cNvPr id="3" name="文本框 2">
            <a:extLst>
              <a:ext uri="{FF2B5EF4-FFF2-40B4-BE49-F238E27FC236}">
                <a16:creationId xmlns:a16="http://schemas.microsoft.com/office/drawing/2014/main" id="{9DE724FB-F654-866E-341E-7C5F5CDB9A99}"/>
              </a:ext>
            </a:extLst>
          </p:cNvPr>
          <p:cNvSpPr txBox="1"/>
          <p:nvPr/>
        </p:nvSpPr>
        <p:spPr>
          <a:xfrm>
            <a:off x="350729" y="1418944"/>
            <a:ext cx="9100568" cy="369332"/>
          </a:xfrm>
          <a:prstGeom prst="rect">
            <a:avLst/>
          </a:prstGeom>
          <a:noFill/>
        </p:spPr>
        <p:txBody>
          <a:bodyPr wrap="none" rtlCol="0">
            <a:spAutoFit/>
          </a:bodyPr>
          <a:lstStyle/>
          <a:p>
            <a:r>
              <a:rPr lang="en-US" altLang="zh-CN" dirty="0">
                <a:solidFill>
                  <a:srgbClr val="000000"/>
                </a:solidFill>
                <a:latin typeface="LMRoman10-Regular"/>
              </a:rPr>
              <a:t>Q2: </a:t>
            </a:r>
            <a:r>
              <a:rPr lang="zh-CN" altLang="en-US" sz="1800" dirty="0">
                <a:solidFill>
                  <a:srgbClr val="000000"/>
                </a:solidFill>
                <a:effectLst/>
                <a:latin typeface="FandolSong-Regular"/>
              </a:rPr>
              <a:t>我们是否可以找到一些高频主导的数据</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证明神经网络在这类数据中无法很好地泛化</a:t>
            </a:r>
            <a:r>
              <a:rPr lang="en-US" altLang="zh-CN" sz="1800" dirty="0">
                <a:solidFill>
                  <a:srgbClr val="000000"/>
                </a:solidFill>
                <a:effectLst/>
                <a:latin typeface="LMRoman10-Regular"/>
              </a:rPr>
              <a:t>?</a:t>
            </a:r>
            <a:endParaRPr lang="zh-CN" altLang="en-US" dirty="0"/>
          </a:p>
        </p:txBody>
      </p:sp>
      <p:pic>
        <p:nvPicPr>
          <p:cNvPr id="8" name="图片 7">
            <a:extLst>
              <a:ext uri="{FF2B5EF4-FFF2-40B4-BE49-F238E27FC236}">
                <a16:creationId xmlns:a16="http://schemas.microsoft.com/office/drawing/2014/main" id="{9D5AA858-436C-0B9F-4DE3-FE23A9494EF7}"/>
              </a:ext>
            </a:extLst>
          </p:cNvPr>
          <p:cNvPicPr>
            <a:picLocks noChangeAspect="1"/>
          </p:cNvPicPr>
          <p:nvPr/>
        </p:nvPicPr>
        <p:blipFill>
          <a:blip r:embed="rId3"/>
          <a:stretch>
            <a:fillRect/>
          </a:stretch>
        </p:blipFill>
        <p:spPr>
          <a:xfrm>
            <a:off x="3511203" y="1890378"/>
            <a:ext cx="5169594" cy="3971987"/>
          </a:xfrm>
          <a:prstGeom prst="rect">
            <a:avLst/>
          </a:prstGeom>
        </p:spPr>
      </p:pic>
      <p:sp>
        <p:nvSpPr>
          <p:cNvPr id="9" name="文本框 8">
            <a:extLst>
              <a:ext uri="{FF2B5EF4-FFF2-40B4-BE49-F238E27FC236}">
                <a16:creationId xmlns:a16="http://schemas.microsoft.com/office/drawing/2014/main" id="{7D693717-195E-7B2D-251D-84FAE47E9435}"/>
              </a:ext>
            </a:extLst>
          </p:cNvPr>
          <p:cNvSpPr txBox="1"/>
          <p:nvPr/>
        </p:nvSpPr>
        <p:spPr>
          <a:xfrm>
            <a:off x="1721285" y="6075123"/>
            <a:ext cx="8749430" cy="646331"/>
          </a:xfrm>
          <a:prstGeom prst="rect">
            <a:avLst/>
          </a:prstGeom>
          <a:noFill/>
        </p:spPr>
        <p:txBody>
          <a:bodyPr wrap="square" rtlCol="0">
            <a:spAutoFit/>
          </a:bodyPr>
          <a:lstStyle/>
          <a:p>
            <a:r>
              <a:rPr lang="zh-CN" altLang="en-US" dirty="0"/>
              <a:t>红线与蓝线在低频具有明显差异，</a:t>
            </a:r>
            <a:r>
              <a:rPr lang="zh-CN" altLang="en-US" sz="1800" dirty="0">
                <a:solidFill>
                  <a:srgbClr val="000000"/>
                </a:solidFill>
                <a:effectLst/>
                <a:latin typeface="FandolSong-Regular"/>
              </a:rPr>
              <a:t>由于采样不足，会导致训练数据产生一些假的低频。神经网络（绿线以低频拟合数据） </a:t>
            </a:r>
            <a:endParaRPr lang="zh-CN" altLang="en-US" dirty="0"/>
          </a:p>
        </p:txBody>
      </p:sp>
    </p:spTree>
    <p:extLst>
      <p:ext uri="{BB962C8B-B14F-4D97-AF65-F5344CB8AC3E}">
        <p14:creationId xmlns:p14="http://schemas.microsoft.com/office/powerpoint/2010/main" val="788057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频率原则的机制分析</a:t>
            </a:r>
          </a:p>
        </p:txBody>
      </p:sp>
      <p:sp>
        <p:nvSpPr>
          <p:cNvPr id="3" name="内容占位符 2"/>
          <p:cNvSpPr>
            <a:spLocks noGrp="1"/>
          </p:cNvSpPr>
          <p:nvPr>
            <p:ph sz="quarter" idx="10"/>
          </p:nvPr>
        </p:nvSpPr>
        <p:spPr/>
        <p:txBody>
          <a:bodyPr/>
          <a:lstStyle/>
          <a:p>
            <a:fld id="{045CE301-1C36-4793-AA14-14B8D1577BED}" type="datetime2">
              <a:rPr lang="zh-CN" altLang="en-US" smtClean="0"/>
              <a:t>2024年5月22日 Wednesday</a:t>
            </a:fld>
            <a:endParaRPr lang="zh-CN" altLang="en-US" dirty="0"/>
          </a:p>
        </p:txBody>
      </p:sp>
      <p:sp>
        <p:nvSpPr>
          <p:cNvPr id="10" name="文本占位符 9"/>
          <p:cNvSpPr>
            <a:spLocks noGrp="1"/>
          </p:cNvSpPr>
          <p:nvPr>
            <p:ph type="body" sz="quarter" idx="11"/>
          </p:nvPr>
        </p:nvSpPr>
        <p:spPr/>
        <p:txBody>
          <a:bodyPr/>
          <a:lstStyle/>
          <a:p>
            <a:r>
              <a:rPr lang="zh-CN" altLang="en-US" dirty="0"/>
              <a:t>张众望</a:t>
            </a:r>
          </a:p>
        </p:txBody>
      </p:sp>
    </p:spTree>
    <p:extLst>
      <p:ext uri="{BB962C8B-B14F-4D97-AF65-F5344CB8AC3E}">
        <p14:creationId xmlns:p14="http://schemas.microsoft.com/office/powerpoint/2010/main" val="1050915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2975" y="2974931"/>
            <a:ext cx="65" cy="553998"/>
          </a:xfrm>
          <a:prstGeom prst="rect">
            <a:avLst/>
          </a:prstGeom>
          <a:noFill/>
        </p:spPr>
        <p:txBody>
          <a:bodyPr wrap="none" lIns="0" tIns="0" rIns="0" bIns="0" rtlCol="0">
            <a:spAutoFit/>
          </a:bodyPr>
          <a:lstStyle/>
          <a:p>
            <a:endParaRPr kumimoji="1" lang="en-US" altLang="zh-CN" b="0" dirty="0"/>
          </a:p>
          <a:p>
            <a:endParaRPr kumimoji="1" lang="en-US" altLang="zh-CN" b="0" dirty="0"/>
          </a:p>
        </p:txBody>
      </p:sp>
      <p:sp>
        <p:nvSpPr>
          <p:cNvPr id="3" name="文本框 2"/>
          <p:cNvSpPr txBox="1"/>
          <p:nvPr/>
        </p:nvSpPr>
        <p:spPr>
          <a:xfrm>
            <a:off x="5640946" y="2975019"/>
            <a:ext cx="65" cy="553998"/>
          </a:xfrm>
          <a:prstGeom prst="rect">
            <a:avLst/>
          </a:prstGeom>
          <a:noFill/>
        </p:spPr>
        <p:txBody>
          <a:bodyPr wrap="none" lIns="0" tIns="0" rIns="0" bIns="0" rtlCol="0">
            <a:spAutoFit/>
          </a:bodyPr>
          <a:lstStyle/>
          <a:p>
            <a:endParaRPr kumimoji="1" lang="en-US" altLang="zh-CN" b="0" dirty="0"/>
          </a:p>
          <a:p>
            <a:endParaRPr kumimoji="1" lang="en-US" altLang="zh-CN" dirty="0"/>
          </a:p>
        </p:txBody>
      </p:sp>
      <p:sp>
        <p:nvSpPr>
          <p:cNvPr id="4" name="Title 1"/>
          <p:cNvSpPr txBox="1"/>
          <p:nvPr/>
        </p:nvSpPr>
        <p:spPr>
          <a:xfrm>
            <a:off x="929891" y="2870940"/>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t>基础篇</a:t>
            </a:r>
            <a:r>
              <a:rPr lang="en-US" altLang="zh-CN" b="1" dirty="0"/>
              <a:t>——</a:t>
            </a:r>
            <a:r>
              <a:rPr lang="zh-CN" altLang="en-US" b="1" dirty="0"/>
              <a:t>频率原则的影响因素</a:t>
            </a:r>
          </a:p>
        </p:txBody>
      </p:sp>
    </p:spTree>
    <p:extLst>
      <p:ext uri="{BB962C8B-B14F-4D97-AF65-F5344CB8AC3E}">
        <p14:creationId xmlns:p14="http://schemas.microsoft.com/office/powerpoint/2010/main" val="248197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初始化权重大小的影响</a:t>
            </a:r>
          </a:p>
        </p:txBody>
      </p:sp>
      <p:pic>
        <p:nvPicPr>
          <p:cNvPr id="6" name="图片 5">
            <a:extLst>
              <a:ext uri="{FF2B5EF4-FFF2-40B4-BE49-F238E27FC236}">
                <a16:creationId xmlns:a16="http://schemas.microsoft.com/office/drawing/2014/main" id="{3C7448BB-77D8-1DDD-1377-A955003D90BA}"/>
              </a:ext>
            </a:extLst>
          </p:cNvPr>
          <p:cNvPicPr>
            <a:picLocks noChangeAspect="1"/>
          </p:cNvPicPr>
          <p:nvPr/>
        </p:nvPicPr>
        <p:blipFill>
          <a:blip r:embed="rId2"/>
          <a:stretch>
            <a:fillRect/>
          </a:stretch>
        </p:blipFill>
        <p:spPr>
          <a:xfrm>
            <a:off x="2704208" y="1174763"/>
            <a:ext cx="6783583" cy="4508474"/>
          </a:xfrm>
          <a:prstGeom prst="rect">
            <a:avLst/>
          </a:prstGeom>
        </p:spPr>
      </p:pic>
      <p:sp>
        <p:nvSpPr>
          <p:cNvPr id="8" name="文本框 7">
            <a:extLst>
              <a:ext uri="{FF2B5EF4-FFF2-40B4-BE49-F238E27FC236}">
                <a16:creationId xmlns:a16="http://schemas.microsoft.com/office/drawing/2014/main" id="{9B7725A2-3816-343E-8D59-50685B5EA4B6}"/>
              </a:ext>
            </a:extLst>
          </p:cNvPr>
          <p:cNvSpPr txBox="1"/>
          <p:nvPr/>
        </p:nvSpPr>
        <p:spPr>
          <a:xfrm>
            <a:off x="4041590" y="6081386"/>
            <a:ext cx="4108817" cy="369332"/>
          </a:xfrm>
          <a:prstGeom prst="rect">
            <a:avLst/>
          </a:prstGeom>
          <a:noFill/>
        </p:spPr>
        <p:txBody>
          <a:bodyPr wrap="none" rtlCol="0">
            <a:spAutoFit/>
          </a:bodyPr>
          <a:lstStyle/>
          <a:p>
            <a:r>
              <a:rPr lang="zh-CN" altLang="en-US" dirty="0"/>
              <a:t>直观：大初始化会带来更多的高频信息</a:t>
            </a:r>
          </a:p>
        </p:txBody>
      </p:sp>
    </p:spTree>
    <p:extLst>
      <p:ext uri="{BB962C8B-B14F-4D97-AF65-F5344CB8AC3E}">
        <p14:creationId xmlns:p14="http://schemas.microsoft.com/office/powerpoint/2010/main" val="139121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时域空间一维例子的频率原则</a:t>
            </a:r>
          </a:p>
        </p:txBody>
      </p:sp>
      <p:sp>
        <p:nvSpPr>
          <p:cNvPr id="6" name="文本框 3">
            <a:extLst>
              <a:ext uri="{FF2B5EF4-FFF2-40B4-BE49-F238E27FC236}">
                <a16:creationId xmlns:a16="http://schemas.microsoft.com/office/drawing/2014/main" id="{B8491563-1A6F-3E40-C8E7-A72ADD6D613F}"/>
              </a:ext>
            </a:extLst>
          </p:cNvPr>
          <p:cNvSpPr txBox="1"/>
          <p:nvPr/>
        </p:nvSpPr>
        <p:spPr>
          <a:xfrm>
            <a:off x="403361" y="2205675"/>
            <a:ext cx="3426685"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pic>
        <p:nvPicPr>
          <p:cNvPr id="9" name="视频1">
            <a:hlinkClick r:id="" action="ppaction://media"/>
            <a:extLst>
              <a:ext uri="{FF2B5EF4-FFF2-40B4-BE49-F238E27FC236}">
                <a16:creationId xmlns:a16="http://schemas.microsoft.com/office/drawing/2014/main" id="{8085DCDB-3548-A664-1578-40D9CCE57C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2458" y="1055287"/>
            <a:ext cx="7854254" cy="5236169"/>
          </a:xfrm>
          <a:prstGeom prst="rect">
            <a:avLst/>
          </a:prstGeom>
        </p:spPr>
      </p:pic>
    </p:spTree>
    <p:extLst>
      <p:ext uri="{BB962C8B-B14F-4D97-AF65-F5344CB8AC3E}">
        <p14:creationId xmlns:p14="http://schemas.microsoft.com/office/powerpoint/2010/main" val="31344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初始化权重大小的影响</a:t>
            </a:r>
          </a:p>
        </p:txBody>
      </p:sp>
      <p:sp>
        <p:nvSpPr>
          <p:cNvPr id="4" name="文本框 3">
            <a:extLst>
              <a:ext uri="{FF2B5EF4-FFF2-40B4-BE49-F238E27FC236}">
                <a16:creationId xmlns:a16="http://schemas.microsoft.com/office/drawing/2014/main" id="{F5D5FCF2-DBF5-2299-7A88-F1FB712C68D9}"/>
              </a:ext>
            </a:extLst>
          </p:cNvPr>
          <p:cNvSpPr txBox="1"/>
          <p:nvPr/>
        </p:nvSpPr>
        <p:spPr>
          <a:xfrm>
            <a:off x="818889" y="1403008"/>
            <a:ext cx="9972284" cy="1200329"/>
          </a:xfrm>
          <a:prstGeom prst="rect">
            <a:avLst/>
          </a:prstGeom>
          <a:noFill/>
        </p:spPr>
        <p:txBody>
          <a:bodyPr wrap="square">
            <a:spAutoFit/>
          </a:bodyPr>
          <a:lstStyle/>
          <a:p>
            <a:r>
              <a:rPr lang="zh-CN" altLang="en-US" sz="1800" dirty="0">
                <a:solidFill>
                  <a:srgbClr val="000000"/>
                </a:solidFill>
                <a:effectLst/>
                <a:latin typeface="FandolSong-Regular"/>
              </a:rPr>
              <a:t>大初始化：在初始状态下引入很多高频信息</a:t>
            </a:r>
            <a:endParaRPr lang="en-US" altLang="zh-CN" sz="1800" dirty="0">
              <a:solidFill>
                <a:srgbClr val="000000"/>
              </a:solidFill>
              <a:effectLst/>
              <a:latin typeface="FandolSong-Regular"/>
            </a:endParaRPr>
          </a:p>
          <a:p>
            <a:endParaRPr lang="en-US" altLang="zh-CN" sz="1800" dirty="0">
              <a:solidFill>
                <a:srgbClr val="000000"/>
              </a:solidFill>
              <a:effectLst/>
              <a:latin typeface="FandolSong-Regular"/>
            </a:endParaRPr>
          </a:p>
          <a:p>
            <a:r>
              <a:rPr lang="zh-CN" altLang="en-US" dirty="0">
                <a:solidFill>
                  <a:srgbClr val="000000"/>
                </a:solidFill>
                <a:latin typeface="FandolSong-Regular"/>
              </a:rPr>
              <a:t>频率原则：</a:t>
            </a:r>
            <a:r>
              <a:rPr lang="zh-CN" altLang="en-US" sz="1800" dirty="0">
                <a:solidFill>
                  <a:srgbClr val="000000"/>
                </a:solidFill>
                <a:effectLst/>
                <a:latin typeface="FandolSong-Regular"/>
              </a:rPr>
              <a:t>神经网络不会学习比数据集频率更高的信息</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这也就意味着训练过程无法完全抵消初始化带来的高频干扰。</a:t>
            </a:r>
            <a:endParaRPr lang="zh-CN" altLang="en-US" dirty="0"/>
          </a:p>
        </p:txBody>
      </p:sp>
      <p:pic>
        <p:nvPicPr>
          <p:cNvPr id="7" name="图片 6">
            <a:extLst>
              <a:ext uri="{FF2B5EF4-FFF2-40B4-BE49-F238E27FC236}">
                <a16:creationId xmlns:a16="http://schemas.microsoft.com/office/drawing/2014/main" id="{5A0674C2-9E4F-1188-4A9D-1891204D5597}"/>
              </a:ext>
            </a:extLst>
          </p:cNvPr>
          <p:cNvPicPr>
            <a:picLocks noChangeAspect="1"/>
          </p:cNvPicPr>
          <p:nvPr/>
        </p:nvPicPr>
        <p:blipFill>
          <a:blip r:embed="rId2"/>
          <a:stretch>
            <a:fillRect/>
          </a:stretch>
        </p:blipFill>
        <p:spPr>
          <a:xfrm>
            <a:off x="1206357" y="2906038"/>
            <a:ext cx="9779286" cy="346706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E538BDE-84C4-6303-B1ED-D1006660B943}"/>
                  </a:ext>
                </a:extLst>
              </p:cNvPr>
              <p:cNvSpPr txBox="1"/>
              <p:nvPr/>
            </p:nvSpPr>
            <p:spPr>
              <a:xfrm>
                <a:off x="7180023" y="805926"/>
                <a:ext cx="4149769" cy="369332"/>
              </a:xfrm>
              <a:prstGeom prst="rect">
                <a:avLst/>
              </a:prstGeom>
              <a:noFill/>
            </p:spPr>
            <p:txBody>
              <a:bodyPr wrap="square">
                <a:spAutoFit/>
              </a:bodyPr>
              <a:lstStyle/>
              <a:p>
                <a:r>
                  <a:rPr lang="zh-CN" altLang="en-US" b="0" dirty="0"/>
                  <a:t>目标函数：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⁡(5</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p:txBody>
          </p:sp>
        </mc:Choice>
        <mc:Fallback xmlns="">
          <p:sp>
            <p:nvSpPr>
              <p:cNvPr id="9" name="文本框 8">
                <a:extLst>
                  <a:ext uri="{FF2B5EF4-FFF2-40B4-BE49-F238E27FC236}">
                    <a16:creationId xmlns:a16="http://schemas.microsoft.com/office/drawing/2014/main" id="{3E538BDE-84C4-6303-B1ED-D1006660B943}"/>
                  </a:ext>
                </a:extLst>
              </p:cNvPr>
              <p:cNvSpPr txBox="1">
                <a:spLocks noRot="1" noChangeAspect="1" noMove="1" noResize="1" noEditPoints="1" noAdjustHandles="1" noChangeArrowheads="1" noChangeShapeType="1" noTextEdit="1"/>
              </p:cNvSpPr>
              <p:nvPr/>
            </p:nvSpPr>
            <p:spPr>
              <a:xfrm>
                <a:off x="7180023" y="805926"/>
                <a:ext cx="4149769" cy="369332"/>
              </a:xfrm>
              <a:prstGeom prst="rect">
                <a:avLst/>
              </a:prstGeom>
              <a:blipFill>
                <a:blip r:embed="rId3"/>
                <a:stretch>
                  <a:fillRect l="-1322"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7138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不同激活函数的影响</a:t>
            </a:r>
          </a:p>
        </p:txBody>
      </p:sp>
      <p:sp>
        <p:nvSpPr>
          <p:cNvPr id="5" name="文本框 4">
            <a:extLst>
              <a:ext uri="{FF2B5EF4-FFF2-40B4-BE49-F238E27FC236}">
                <a16:creationId xmlns:a16="http://schemas.microsoft.com/office/drawing/2014/main" id="{3142B16F-2D2C-BA1F-75A0-406640FD8208}"/>
              </a:ext>
            </a:extLst>
          </p:cNvPr>
          <p:cNvSpPr txBox="1"/>
          <p:nvPr/>
        </p:nvSpPr>
        <p:spPr>
          <a:xfrm>
            <a:off x="894045" y="1632131"/>
            <a:ext cx="9371034" cy="369332"/>
          </a:xfrm>
          <a:prstGeom prst="rect">
            <a:avLst/>
          </a:prstGeom>
          <a:noFill/>
        </p:spPr>
        <p:txBody>
          <a:bodyPr wrap="square">
            <a:spAutoFit/>
          </a:bodyPr>
          <a:lstStyle/>
          <a:p>
            <a:r>
              <a:rPr lang="zh-CN" altLang="en-US" sz="1800" dirty="0">
                <a:solidFill>
                  <a:srgbClr val="000000"/>
                </a:solidFill>
                <a:effectLst/>
                <a:latin typeface="FandolSong-Regular"/>
              </a:rPr>
              <a:t>傅里叶空间中的</a:t>
            </a:r>
            <a:r>
              <a:rPr lang="en-US" altLang="zh-CN" sz="1800" dirty="0">
                <a:solidFill>
                  <a:srgbClr val="000000"/>
                </a:solidFill>
                <a:effectLst/>
                <a:latin typeface="FandolSong-Regular"/>
              </a:rPr>
              <a:t>tanh </a:t>
            </a:r>
            <a:r>
              <a:rPr lang="zh-CN" altLang="en-US" sz="1800" dirty="0">
                <a:solidFill>
                  <a:srgbClr val="000000"/>
                </a:solidFill>
                <a:effectLst/>
                <a:latin typeface="FandolSong-Regular"/>
              </a:rPr>
              <a:t>与 </a:t>
            </a:r>
            <a:r>
              <a:rPr lang="en-US" altLang="zh-CN" sz="1800" dirty="0" err="1">
                <a:solidFill>
                  <a:srgbClr val="000000"/>
                </a:solidFill>
                <a:effectLst/>
                <a:latin typeface="FandolSong-Regular"/>
              </a:rPr>
              <a:t>ReLU</a:t>
            </a:r>
            <a:r>
              <a:rPr lang="zh-CN" altLang="en-US" sz="1800" dirty="0">
                <a:solidFill>
                  <a:srgbClr val="000000"/>
                </a:solidFill>
                <a:effectLst/>
                <a:latin typeface="FandolSong-Regular"/>
              </a:rPr>
              <a:t>函数：</a:t>
            </a:r>
            <a:endParaRPr lang="en-US" altLang="zh-CN" b="1" dirty="0">
              <a:solidFill>
                <a:srgbClr val="000000"/>
              </a:solidFill>
              <a:latin typeface="FandolSong-Regular"/>
            </a:endParaRPr>
          </a:p>
        </p:txBody>
      </p:sp>
      <p:pic>
        <p:nvPicPr>
          <p:cNvPr id="3" name="图片 2">
            <a:extLst>
              <a:ext uri="{FF2B5EF4-FFF2-40B4-BE49-F238E27FC236}">
                <a16:creationId xmlns:a16="http://schemas.microsoft.com/office/drawing/2014/main" id="{3CD79550-C6A0-CA70-3A47-544BADF3187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311553" y="2657901"/>
            <a:ext cx="2727786" cy="1817168"/>
          </a:xfrm>
          <a:prstGeom prst="rect">
            <a:avLst/>
          </a:prstGeom>
        </p:spPr>
      </p:pic>
      <p:pic>
        <p:nvPicPr>
          <p:cNvPr id="4" name="图片 3">
            <a:extLst>
              <a:ext uri="{FF2B5EF4-FFF2-40B4-BE49-F238E27FC236}">
                <a16:creationId xmlns:a16="http://schemas.microsoft.com/office/drawing/2014/main" id="{1F77FC1B-1376-F283-0651-2080C8DDD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74" y="2657901"/>
            <a:ext cx="2727785" cy="1818524"/>
          </a:xfrm>
          <a:prstGeom prst="rect">
            <a:avLst/>
          </a:prstGeom>
        </p:spPr>
      </p:pic>
      <p:pic>
        <p:nvPicPr>
          <p:cNvPr id="6" name="图片 5">
            <a:extLst>
              <a:ext uri="{FF2B5EF4-FFF2-40B4-BE49-F238E27FC236}">
                <a16:creationId xmlns:a16="http://schemas.microsoft.com/office/drawing/2014/main" id="{2394CDA0-A95E-B946-E1F7-53086A1DA43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196372" y="2659577"/>
            <a:ext cx="2727785" cy="1815492"/>
          </a:xfrm>
          <a:prstGeom prst="rect">
            <a:avLst/>
          </a:prstGeom>
        </p:spPr>
      </p:pic>
      <p:pic>
        <p:nvPicPr>
          <p:cNvPr id="7" name="图片 6">
            <a:extLst>
              <a:ext uri="{FF2B5EF4-FFF2-40B4-BE49-F238E27FC236}">
                <a16:creationId xmlns:a16="http://schemas.microsoft.com/office/drawing/2014/main" id="{213A7439-12F2-72CE-0C15-9283918D3BA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3426735" y="2659577"/>
            <a:ext cx="2727785" cy="1815492"/>
          </a:xfrm>
          <a:prstGeom prst="rect">
            <a:avLst/>
          </a:prstGeom>
        </p:spPr>
      </p:pic>
      <p:sp>
        <p:nvSpPr>
          <p:cNvPr id="9" name="文本框 8">
            <a:extLst>
              <a:ext uri="{FF2B5EF4-FFF2-40B4-BE49-F238E27FC236}">
                <a16:creationId xmlns:a16="http://schemas.microsoft.com/office/drawing/2014/main" id="{4B7D5906-E865-79C4-058A-2402AE942DC0}"/>
              </a:ext>
            </a:extLst>
          </p:cNvPr>
          <p:cNvSpPr txBox="1"/>
          <p:nvPr/>
        </p:nvSpPr>
        <p:spPr>
          <a:xfrm>
            <a:off x="5195753" y="5131507"/>
            <a:ext cx="1800493" cy="369332"/>
          </a:xfrm>
          <a:prstGeom prst="rect">
            <a:avLst/>
          </a:prstGeom>
          <a:noFill/>
        </p:spPr>
        <p:txBody>
          <a:bodyPr wrap="none" rtlCol="0">
            <a:spAutoFit/>
          </a:bodyPr>
          <a:lstStyle/>
          <a:p>
            <a:r>
              <a:rPr lang="zh-CN" altLang="en-US" dirty="0"/>
              <a:t>随频率单调下降</a:t>
            </a:r>
          </a:p>
        </p:txBody>
      </p:sp>
    </p:spTree>
    <p:extLst>
      <p:ext uri="{BB962C8B-B14F-4D97-AF65-F5344CB8AC3E}">
        <p14:creationId xmlns:p14="http://schemas.microsoft.com/office/powerpoint/2010/main" val="281274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不同激活函数的影响</a:t>
            </a:r>
          </a:p>
        </p:txBody>
      </p:sp>
      <p:sp>
        <p:nvSpPr>
          <p:cNvPr id="5" name="文本框 4">
            <a:extLst>
              <a:ext uri="{FF2B5EF4-FFF2-40B4-BE49-F238E27FC236}">
                <a16:creationId xmlns:a16="http://schemas.microsoft.com/office/drawing/2014/main" id="{3142B16F-2D2C-BA1F-75A0-406640FD8208}"/>
              </a:ext>
            </a:extLst>
          </p:cNvPr>
          <p:cNvSpPr txBox="1"/>
          <p:nvPr/>
        </p:nvSpPr>
        <p:spPr>
          <a:xfrm>
            <a:off x="894045" y="1403008"/>
            <a:ext cx="9371034" cy="923330"/>
          </a:xfrm>
          <a:prstGeom prst="rect">
            <a:avLst/>
          </a:prstGeom>
          <a:noFill/>
        </p:spPr>
        <p:txBody>
          <a:bodyPr wrap="square">
            <a:spAutoFit/>
          </a:bodyPr>
          <a:lstStyle/>
          <a:p>
            <a:r>
              <a:rPr lang="zh-CN" altLang="en-US" sz="1800" dirty="0">
                <a:solidFill>
                  <a:srgbClr val="000000"/>
                </a:solidFill>
                <a:effectLst/>
                <a:latin typeface="FandolSong-Regular"/>
              </a:rPr>
              <a:t>激活函数如果在频率空间</a:t>
            </a:r>
            <a:r>
              <a:rPr lang="zh-CN" altLang="en-US" sz="1800" b="1" dirty="0">
                <a:solidFill>
                  <a:srgbClr val="000000"/>
                </a:solidFill>
                <a:effectLst/>
                <a:latin typeface="FandolSong-Regular"/>
              </a:rPr>
              <a:t>先单调上升</a:t>
            </a:r>
            <a:r>
              <a:rPr lang="zh-CN" altLang="en-US" sz="1800" dirty="0">
                <a:solidFill>
                  <a:srgbClr val="000000"/>
                </a:solidFill>
                <a:effectLst/>
                <a:latin typeface="FandolSong-Regular"/>
              </a:rPr>
              <a:t>直到某个高频</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然后</a:t>
            </a:r>
            <a:r>
              <a:rPr lang="zh-CN" altLang="en-US" sz="1800" b="1" dirty="0">
                <a:solidFill>
                  <a:srgbClr val="000000"/>
                </a:solidFill>
                <a:effectLst/>
                <a:latin typeface="FandolSong-Regular"/>
              </a:rPr>
              <a:t>再单调下降</a:t>
            </a:r>
            <a:r>
              <a:rPr lang="zh-CN" altLang="en-US" dirty="0">
                <a:solidFill>
                  <a:srgbClr val="000000"/>
                </a:solidFill>
                <a:latin typeface="FandolSong-Regular"/>
              </a:rPr>
              <a:t>，频率原则可能失效</a:t>
            </a:r>
            <a:endParaRPr lang="en-US" altLang="zh-CN" dirty="0">
              <a:solidFill>
                <a:srgbClr val="000000"/>
              </a:solidFill>
              <a:latin typeface="FandolSong-Regular"/>
            </a:endParaRPr>
          </a:p>
          <a:p>
            <a:endParaRPr lang="en-US" altLang="zh-CN" b="1" dirty="0">
              <a:solidFill>
                <a:srgbClr val="000000"/>
              </a:solidFill>
              <a:latin typeface="FandolSong-Regular"/>
            </a:endParaRPr>
          </a:p>
          <a:p>
            <a:r>
              <a:rPr lang="en-US" altLang="zh-CN" dirty="0">
                <a:solidFill>
                  <a:srgbClr val="000000"/>
                </a:solidFill>
                <a:latin typeface="FandolSong-Regular"/>
              </a:rPr>
              <a:t>Ricker </a:t>
            </a:r>
            <a:r>
              <a:rPr lang="zh-CN" altLang="en-US" dirty="0">
                <a:solidFill>
                  <a:srgbClr val="000000"/>
                </a:solidFill>
                <a:latin typeface="FandolSong-Regular"/>
              </a:rPr>
              <a:t>函数：</a:t>
            </a:r>
            <a:endParaRPr lang="zh-CN" altLang="en-US" dirty="0"/>
          </a:p>
        </p:txBody>
      </p:sp>
      <p:pic>
        <p:nvPicPr>
          <p:cNvPr id="8" name="图片 7">
            <a:extLst>
              <a:ext uri="{FF2B5EF4-FFF2-40B4-BE49-F238E27FC236}">
                <a16:creationId xmlns:a16="http://schemas.microsoft.com/office/drawing/2014/main" id="{5C87DF63-9814-4EE8-FA19-51589A370534}"/>
              </a:ext>
            </a:extLst>
          </p:cNvPr>
          <p:cNvPicPr>
            <a:picLocks noChangeAspect="1"/>
          </p:cNvPicPr>
          <p:nvPr/>
        </p:nvPicPr>
        <p:blipFill>
          <a:blip r:embed="rId2"/>
          <a:stretch>
            <a:fillRect/>
          </a:stretch>
        </p:blipFill>
        <p:spPr>
          <a:xfrm>
            <a:off x="4074012" y="2614727"/>
            <a:ext cx="4043976" cy="789069"/>
          </a:xfrm>
          <a:prstGeom prst="rect">
            <a:avLst/>
          </a:prstGeom>
        </p:spPr>
      </p:pic>
      <p:pic>
        <p:nvPicPr>
          <p:cNvPr id="10" name="图片 9">
            <a:extLst>
              <a:ext uri="{FF2B5EF4-FFF2-40B4-BE49-F238E27FC236}">
                <a16:creationId xmlns:a16="http://schemas.microsoft.com/office/drawing/2014/main" id="{3A1430E3-09B8-784A-BB93-11098E36E2A2}"/>
              </a:ext>
            </a:extLst>
          </p:cNvPr>
          <p:cNvPicPr>
            <a:picLocks noChangeAspect="1"/>
          </p:cNvPicPr>
          <p:nvPr/>
        </p:nvPicPr>
        <p:blipFill>
          <a:blip r:embed="rId3"/>
          <a:stretch>
            <a:fillRect/>
          </a:stretch>
        </p:blipFill>
        <p:spPr>
          <a:xfrm>
            <a:off x="347597" y="3692185"/>
            <a:ext cx="11496805" cy="283130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D2AB2C1-6FD0-A801-C66C-FA32283EF1B2}"/>
                  </a:ext>
                </a:extLst>
              </p:cNvPr>
              <p:cNvSpPr txBox="1"/>
              <p:nvPr/>
            </p:nvSpPr>
            <p:spPr>
              <a:xfrm>
                <a:off x="7217601" y="621260"/>
                <a:ext cx="4149769" cy="369332"/>
              </a:xfrm>
              <a:prstGeom prst="rect">
                <a:avLst/>
              </a:prstGeom>
              <a:noFill/>
            </p:spPr>
            <p:txBody>
              <a:bodyPr wrap="square">
                <a:spAutoFit/>
              </a:bodyPr>
              <a:lstStyle/>
              <a:p>
                <a:r>
                  <a:rPr lang="zh-CN" altLang="en-US" b="0" dirty="0"/>
                  <a:t>目标函数：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⁡(5</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p:txBody>
          </p:sp>
        </mc:Choice>
        <mc:Fallback xmlns="">
          <p:sp>
            <p:nvSpPr>
              <p:cNvPr id="11" name="文本框 10">
                <a:extLst>
                  <a:ext uri="{FF2B5EF4-FFF2-40B4-BE49-F238E27FC236}">
                    <a16:creationId xmlns:a16="http://schemas.microsoft.com/office/drawing/2014/main" id="{1D2AB2C1-6FD0-A801-C66C-FA32283EF1B2}"/>
                  </a:ext>
                </a:extLst>
              </p:cNvPr>
              <p:cNvSpPr txBox="1">
                <a:spLocks noRot="1" noChangeAspect="1" noMove="1" noResize="1" noEditPoints="1" noAdjustHandles="1" noChangeArrowheads="1" noChangeShapeType="1" noTextEdit="1"/>
              </p:cNvSpPr>
              <p:nvPr/>
            </p:nvSpPr>
            <p:spPr>
              <a:xfrm>
                <a:off x="7217601" y="621260"/>
                <a:ext cx="4149769" cy="369332"/>
              </a:xfrm>
              <a:prstGeom prst="rect">
                <a:avLst/>
              </a:prstGeom>
              <a:blipFill>
                <a:blip r:embed="rId4"/>
                <a:stretch>
                  <a:fillRect l="-1322"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634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损失函数形式的影响</a:t>
            </a:r>
          </a:p>
        </p:txBody>
      </p:sp>
      <p:sp>
        <p:nvSpPr>
          <p:cNvPr id="4" name="文本框 3">
            <a:extLst>
              <a:ext uri="{FF2B5EF4-FFF2-40B4-BE49-F238E27FC236}">
                <a16:creationId xmlns:a16="http://schemas.microsoft.com/office/drawing/2014/main" id="{31D9A0C7-22C7-14A4-C838-ACE9F60B2C4F}"/>
              </a:ext>
            </a:extLst>
          </p:cNvPr>
          <p:cNvSpPr txBox="1"/>
          <p:nvPr/>
        </p:nvSpPr>
        <p:spPr>
          <a:xfrm>
            <a:off x="682148" y="1985468"/>
            <a:ext cx="6097044" cy="369332"/>
          </a:xfrm>
          <a:prstGeom prst="rect">
            <a:avLst/>
          </a:prstGeom>
          <a:noFill/>
        </p:spPr>
        <p:txBody>
          <a:bodyPr wrap="square">
            <a:spAutoFit/>
          </a:bodyPr>
          <a:lstStyle/>
          <a:p>
            <a:r>
              <a:rPr lang="zh-CN" altLang="en-US" sz="1800" dirty="0">
                <a:solidFill>
                  <a:srgbClr val="000000"/>
                </a:solidFill>
                <a:effectLst/>
                <a:latin typeface="FandolSong-Regular"/>
              </a:rPr>
              <a:t>考虑两种损失函数：</a:t>
            </a:r>
            <a:endParaRPr lang="zh-CN" altLang="en-US" dirty="0"/>
          </a:p>
        </p:txBody>
      </p:sp>
      <p:pic>
        <p:nvPicPr>
          <p:cNvPr id="7" name="图片 6">
            <a:extLst>
              <a:ext uri="{FF2B5EF4-FFF2-40B4-BE49-F238E27FC236}">
                <a16:creationId xmlns:a16="http://schemas.microsoft.com/office/drawing/2014/main" id="{A36C3E12-D0F5-A239-114F-E25666EE45A0}"/>
              </a:ext>
            </a:extLst>
          </p:cNvPr>
          <p:cNvPicPr>
            <a:picLocks noChangeAspect="1"/>
          </p:cNvPicPr>
          <p:nvPr/>
        </p:nvPicPr>
        <p:blipFill>
          <a:blip r:embed="rId2"/>
          <a:stretch>
            <a:fillRect/>
          </a:stretch>
        </p:blipFill>
        <p:spPr>
          <a:xfrm>
            <a:off x="3197268" y="2378187"/>
            <a:ext cx="5797463" cy="1789848"/>
          </a:xfrm>
          <a:prstGeom prst="rect">
            <a:avLst/>
          </a:prstGeom>
        </p:spPr>
      </p:pic>
      <p:sp>
        <p:nvSpPr>
          <p:cNvPr id="9" name="文本框 8">
            <a:extLst>
              <a:ext uri="{FF2B5EF4-FFF2-40B4-BE49-F238E27FC236}">
                <a16:creationId xmlns:a16="http://schemas.microsoft.com/office/drawing/2014/main" id="{4AB62355-6BA3-8850-F1FA-4CA8C5641739}"/>
              </a:ext>
            </a:extLst>
          </p:cNvPr>
          <p:cNvSpPr txBox="1"/>
          <p:nvPr/>
        </p:nvSpPr>
        <p:spPr>
          <a:xfrm>
            <a:off x="682148" y="4490346"/>
            <a:ext cx="4570482" cy="369332"/>
          </a:xfrm>
          <a:prstGeom prst="rect">
            <a:avLst/>
          </a:prstGeom>
          <a:noFill/>
        </p:spPr>
        <p:txBody>
          <a:bodyPr wrap="none" rtlCol="0">
            <a:spAutoFit/>
          </a:bodyPr>
          <a:lstStyle/>
          <a:p>
            <a:r>
              <a:rPr lang="zh-CN" altLang="en-US" dirty="0"/>
              <a:t>第二个损失函数增加了额外的导数项的损失</a:t>
            </a:r>
          </a:p>
        </p:txBody>
      </p:sp>
    </p:spTree>
    <p:extLst>
      <p:ext uri="{BB962C8B-B14F-4D97-AF65-F5344CB8AC3E}">
        <p14:creationId xmlns:p14="http://schemas.microsoft.com/office/powerpoint/2010/main" val="36820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损失函数形式的影响</a:t>
            </a:r>
          </a:p>
        </p:txBody>
      </p:sp>
      <p:pic>
        <p:nvPicPr>
          <p:cNvPr id="5" name="图片 4">
            <a:extLst>
              <a:ext uri="{FF2B5EF4-FFF2-40B4-BE49-F238E27FC236}">
                <a16:creationId xmlns:a16="http://schemas.microsoft.com/office/drawing/2014/main" id="{AA81534B-6ABD-72E9-F189-BCE09BC31C94}"/>
              </a:ext>
            </a:extLst>
          </p:cNvPr>
          <p:cNvPicPr>
            <a:picLocks noChangeAspect="1"/>
          </p:cNvPicPr>
          <p:nvPr/>
        </p:nvPicPr>
        <p:blipFill>
          <a:blip r:embed="rId2"/>
          <a:stretch>
            <a:fillRect/>
          </a:stretch>
        </p:blipFill>
        <p:spPr>
          <a:xfrm>
            <a:off x="1994685" y="1586286"/>
            <a:ext cx="8202629" cy="3962797"/>
          </a:xfrm>
          <a:prstGeom prst="rect">
            <a:avLst/>
          </a:prstGeom>
        </p:spPr>
      </p:pic>
      <p:sp>
        <p:nvSpPr>
          <p:cNvPr id="6" name="文本框 5">
            <a:extLst>
              <a:ext uri="{FF2B5EF4-FFF2-40B4-BE49-F238E27FC236}">
                <a16:creationId xmlns:a16="http://schemas.microsoft.com/office/drawing/2014/main" id="{5C9AA4C7-5AFC-A3BC-0B2C-5074763A152C}"/>
              </a:ext>
            </a:extLst>
          </p:cNvPr>
          <p:cNvSpPr txBox="1"/>
          <p:nvPr/>
        </p:nvSpPr>
        <p:spPr>
          <a:xfrm>
            <a:off x="2874724" y="5724396"/>
            <a:ext cx="6349815" cy="369332"/>
          </a:xfrm>
          <a:prstGeom prst="rect">
            <a:avLst/>
          </a:prstGeom>
          <a:noFill/>
        </p:spPr>
        <p:txBody>
          <a:bodyPr wrap="none" rtlCol="0">
            <a:spAutoFit/>
          </a:bodyPr>
          <a:lstStyle/>
          <a:p>
            <a:r>
              <a:rPr lang="zh-CN" altLang="en-US" sz="1800" dirty="0">
                <a:solidFill>
                  <a:srgbClr val="000000"/>
                </a:solidFill>
                <a:effectLst/>
                <a:latin typeface="FandolSong-Regular"/>
              </a:rPr>
              <a:t>当损失函数中添加导数项后</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高频分量的收敛速度明显加快。</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0A07CE1-DBE8-B75C-AEC0-D3D2546170FA}"/>
                  </a:ext>
                </a:extLst>
              </p:cNvPr>
              <p:cNvSpPr txBox="1"/>
              <p:nvPr/>
            </p:nvSpPr>
            <p:spPr>
              <a:xfrm>
                <a:off x="7342862" y="597033"/>
                <a:ext cx="4149769" cy="646331"/>
              </a:xfrm>
              <a:prstGeom prst="rect">
                <a:avLst/>
              </a:prstGeom>
              <a:noFill/>
            </p:spPr>
            <p:txBody>
              <a:bodyPr wrap="square">
                <a:spAutoFit/>
              </a:bodyPr>
              <a:lstStyle/>
              <a:p>
                <a:r>
                  <a:rPr lang="zh-CN" altLang="en-US" b="0" dirty="0"/>
                  <a:t>目标函数：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⁡(5</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激活函数：</a:t>
                </a:r>
                <a:r>
                  <a:rPr lang="en-US" altLang="zh-CN" dirty="0"/>
                  <a:t>tanh</a:t>
                </a:r>
                <a:r>
                  <a:rPr lang="zh-CN" altLang="en-US" dirty="0"/>
                  <a:t>（</a:t>
                </a:r>
                <a:r>
                  <a:rPr lang="en-US" altLang="zh-CN" dirty="0"/>
                  <a:t>x</a:t>
                </a:r>
                <a:r>
                  <a:rPr lang="zh-CN" altLang="en-US" dirty="0"/>
                  <a:t>）</a:t>
                </a:r>
                <a:endParaRPr lang="en-US" altLang="zh-CN" dirty="0"/>
              </a:p>
            </p:txBody>
          </p:sp>
        </mc:Choice>
        <mc:Fallback xmlns="">
          <p:sp>
            <p:nvSpPr>
              <p:cNvPr id="8" name="文本框 7">
                <a:extLst>
                  <a:ext uri="{FF2B5EF4-FFF2-40B4-BE49-F238E27FC236}">
                    <a16:creationId xmlns:a16="http://schemas.microsoft.com/office/drawing/2014/main" id="{80A07CE1-DBE8-B75C-AEC0-D3D2546170FA}"/>
                  </a:ext>
                </a:extLst>
              </p:cNvPr>
              <p:cNvSpPr txBox="1">
                <a:spLocks noRot="1" noChangeAspect="1" noMove="1" noResize="1" noEditPoints="1" noAdjustHandles="1" noChangeArrowheads="1" noChangeShapeType="1" noTextEdit="1"/>
              </p:cNvSpPr>
              <p:nvPr/>
            </p:nvSpPr>
            <p:spPr>
              <a:xfrm>
                <a:off x="7342862" y="597033"/>
                <a:ext cx="4149769" cy="646331"/>
              </a:xfrm>
              <a:prstGeom prst="rect">
                <a:avLst/>
              </a:prstGeom>
              <a:blipFill>
                <a:blip r:embed="rId3"/>
                <a:stretch>
                  <a:fillRect l="-1324"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4812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损失函数形式的影响</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8738FAB-2D45-4BBD-23E1-C94F0EEC30E5}"/>
                  </a:ext>
                </a:extLst>
              </p:cNvPr>
              <p:cNvSpPr txBox="1"/>
              <p:nvPr/>
            </p:nvSpPr>
            <p:spPr>
              <a:xfrm>
                <a:off x="856467" y="1670854"/>
                <a:ext cx="6097044" cy="482248"/>
              </a:xfrm>
              <a:prstGeom prst="rect">
                <a:avLst/>
              </a:prstGeom>
              <a:noFill/>
            </p:spPr>
            <p:txBody>
              <a:bodyPr wrap="square">
                <a:spAutoFit/>
              </a:bodyPr>
              <a:lstStyle/>
              <a:p>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sSub>
                          <m:sSubPr>
                            <m:ctrlPr>
                              <a:rPr lang="en-US" altLang="zh-CN" sz="2400" i="1">
                                <a:solidFill>
                                  <a:schemeClr val="tx1"/>
                                </a:solidFill>
                                <a:latin typeface="Cambria Math" panose="02040503050406030204" pitchFamily="18" charset="0"/>
                              </a:rPr>
                            </m:ctrlPr>
                          </m:sSubPr>
                          <m:e>
                            <m:r>
                              <a:rPr lang="en-US" altLang="zh-CN" sz="2400">
                                <a:solidFill>
                                  <a:schemeClr val="tx1"/>
                                </a:solidFill>
                                <a:latin typeface="Cambria Math" panose="02040503050406030204" pitchFamily="18" charset="0"/>
                              </a:rPr>
                              <m:t>𝛁</m:t>
                            </m:r>
                          </m:e>
                          <m:sub>
                            <m:r>
                              <a:rPr lang="en-US" altLang="zh-CN" sz="2400" i="1">
                                <a:solidFill>
                                  <a:schemeClr val="tx1"/>
                                </a:solidFill>
                                <a:latin typeface="Cambria Math" panose="02040503050406030204" pitchFamily="18" charset="0"/>
                              </a:rPr>
                              <m:t>𝒙</m:t>
                            </m:r>
                          </m:sub>
                        </m:sSub>
                        <m:r>
                          <a:rPr lang="en-US" altLang="zh-CN" sz="2400" i="1">
                            <a:solidFill>
                              <a:schemeClr val="tx1"/>
                            </a:solidFill>
                            <a:latin typeface="Cambria Math" panose="02040503050406030204" pitchFamily="18" charset="0"/>
                          </a:rPr>
                          <m:t>𝒇</m:t>
                        </m:r>
                      </m:e>
                      <m:sub>
                        <m:r>
                          <a:rPr lang="en-US" altLang="zh-CN" sz="2400" i="1">
                            <a:solidFill>
                              <a:schemeClr val="tx1"/>
                            </a:solidFill>
                            <a:latin typeface="Cambria Math" panose="02040503050406030204" pitchFamily="18" charset="0"/>
                          </a:rPr>
                          <m:t>𝜽</m:t>
                        </m:r>
                      </m:sub>
                    </m:sSub>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𝒊</m:t>
                            </m:r>
                          </m:sub>
                        </m:sSub>
                      </m:e>
                    </m:d>
                  </m:oMath>
                </a14:m>
                <a:r>
                  <a:rPr lang="zh-CN" altLang="en-US" sz="2400" dirty="0">
                    <a:solidFill>
                      <a:schemeClr val="tx1"/>
                    </a:solidFill>
                  </a:rPr>
                  <a:t> </a:t>
                </a:r>
                <a:r>
                  <a:rPr lang="zh-CN" altLang="en-US" sz="2400" dirty="0"/>
                  <a:t>在傅里叶空间</a:t>
                </a:r>
                <a14:m>
                  <m:oMath xmlns:m="http://schemas.openxmlformats.org/officeDocument/2006/math">
                    <m:r>
                      <a:rPr lang="zh-CN" altLang="en-US" sz="2400" b="1" i="1" dirty="0" smtClean="0">
                        <a:latin typeface="Cambria Math" panose="02040503050406030204" pitchFamily="18" charset="0"/>
                      </a:rPr>
                      <m:t>：</m:t>
                    </m:r>
                    <m:r>
                      <a:rPr lang="en-US" altLang="zh-CN" sz="2400" b="1" i="1" smtClean="0">
                        <a:latin typeface="Cambria Math" panose="02040503050406030204" pitchFamily="18" charset="0"/>
                      </a:rPr>
                      <m:t>𝝃</m:t>
                    </m:r>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i="1">
                                <a:latin typeface="Cambria Math" panose="02040503050406030204" pitchFamily="18" charset="0"/>
                              </a:rPr>
                              <m:t>𝒇</m:t>
                            </m:r>
                          </m:e>
                        </m:acc>
                      </m:e>
                      <m:sub>
                        <m:r>
                          <a:rPr lang="en-US" altLang="zh-CN" sz="2400" b="1" i="1" smtClean="0">
                            <a:latin typeface="Cambria Math" panose="02040503050406030204" pitchFamily="18" charset="0"/>
                          </a:rPr>
                          <m:t>𝜽</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𝝃</m:t>
                    </m:r>
                    <m:r>
                      <a:rPr lang="en-US" altLang="zh-CN" sz="2400" b="1" i="1" smtClean="0">
                        <a:latin typeface="Cambria Math" panose="02040503050406030204" pitchFamily="18" charset="0"/>
                      </a:rPr>
                      <m:t>)</m:t>
                    </m:r>
                  </m:oMath>
                </a14:m>
                <a:endParaRPr lang="zh-CN" altLang="en-US" sz="2400" dirty="0"/>
              </a:p>
            </p:txBody>
          </p:sp>
        </mc:Choice>
        <mc:Fallback xmlns="">
          <p:sp>
            <p:nvSpPr>
              <p:cNvPr id="4" name="文本框 3">
                <a:extLst>
                  <a:ext uri="{FF2B5EF4-FFF2-40B4-BE49-F238E27FC236}">
                    <a16:creationId xmlns:a16="http://schemas.microsoft.com/office/drawing/2014/main" id="{D8738FAB-2D45-4BBD-23E1-C94F0EEC30E5}"/>
                  </a:ext>
                </a:extLst>
              </p:cNvPr>
              <p:cNvSpPr txBox="1">
                <a:spLocks noRot="1" noChangeAspect="1" noMove="1" noResize="1" noEditPoints="1" noAdjustHandles="1" noChangeArrowheads="1" noChangeShapeType="1" noTextEdit="1"/>
              </p:cNvSpPr>
              <p:nvPr/>
            </p:nvSpPr>
            <p:spPr>
              <a:xfrm>
                <a:off x="856467" y="1670854"/>
                <a:ext cx="6097044" cy="482248"/>
              </a:xfrm>
              <a:prstGeom prst="rect">
                <a:avLst/>
              </a:prstGeom>
              <a:blipFill>
                <a:blip r:embed="rId2"/>
                <a:stretch>
                  <a:fillRect t="-5063" b="-2911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A7ABB69-85C4-17A4-7DDF-4AE38514C30B}"/>
              </a:ext>
            </a:extLst>
          </p:cNvPr>
          <p:cNvSpPr txBox="1"/>
          <p:nvPr/>
        </p:nvSpPr>
        <p:spPr>
          <a:xfrm>
            <a:off x="3470720" y="4645786"/>
            <a:ext cx="4185761" cy="461665"/>
          </a:xfrm>
          <a:prstGeom prst="rect">
            <a:avLst/>
          </a:prstGeom>
          <a:noFill/>
        </p:spPr>
        <p:txBody>
          <a:bodyPr wrap="none" rtlCol="0">
            <a:spAutoFit/>
          </a:bodyPr>
          <a:lstStyle/>
          <a:p>
            <a:r>
              <a:rPr lang="zh-CN" altLang="en-US" sz="2400" dirty="0"/>
              <a:t>等价于给高频添加了更多权重</a:t>
            </a:r>
          </a:p>
        </p:txBody>
      </p:sp>
      <p:sp>
        <p:nvSpPr>
          <p:cNvPr id="8" name="箭头: 下 7">
            <a:extLst>
              <a:ext uri="{FF2B5EF4-FFF2-40B4-BE49-F238E27FC236}">
                <a16:creationId xmlns:a16="http://schemas.microsoft.com/office/drawing/2014/main" id="{744872D7-691F-04D8-6BDB-2D8909254D28}"/>
              </a:ext>
            </a:extLst>
          </p:cNvPr>
          <p:cNvSpPr/>
          <p:nvPr/>
        </p:nvSpPr>
        <p:spPr>
          <a:xfrm>
            <a:off x="4421688" y="2674307"/>
            <a:ext cx="482252" cy="1509386"/>
          </a:xfrm>
          <a:prstGeom prst="downArrow">
            <a:avLst>
              <a:gd name="adj1" fmla="val 40625"/>
              <a:gd name="adj2" fmla="val 951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9417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2975" y="2974931"/>
            <a:ext cx="65" cy="553998"/>
          </a:xfrm>
          <a:prstGeom prst="rect">
            <a:avLst/>
          </a:prstGeom>
          <a:noFill/>
        </p:spPr>
        <p:txBody>
          <a:bodyPr wrap="none" lIns="0" tIns="0" rIns="0" bIns="0" rtlCol="0">
            <a:spAutoFit/>
          </a:bodyPr>
          <a:lstStyle/>
          <a:p>
            <a:endParaRPr kumimoji="1" lang="en-US" altLang="zh-CN" b="0" dirty="0"/>
          </a:p>
          <a:p>
            <a:endParaRPr kumimoji="1" lang="en-US" altLang="zh-CN" b="0" dirty="0"/>
          </a:p>
        </p:txBody>
      </p:sp>
      <p:sp>
        <p:nvSpPr>
          <p:cNvPr id="3" name="文本框 2"/>
          <p:cNvSpPr txBox="1"/>
          <p:nvPr/>
        </p:nvSpPr>
        <p:spPr>
          <a:xfrm>
            <a:off x="5640946" y="2975019"/>
            <a:ext cx="65" cy="553998"/>
          </a:xfrm>
          <a:prstGeom prst="rect">
            <a:avLst/>
          </a:prstGeom>
          <a:noFill/>
        </p:spPr>
        <p:txBody>
          <a:bodyPr wrap="none" lIns="0" tIns="0" rIns="0" bIns="0" rtlCol="0">
            <a:spAutoFit/>
          </a:bodyPr>
          <a:lstStyle/>
          <a:p>
            <a:endParaRPr kumimoji="1" lang="en-US" altLang="zh-CN" b="0" dirty="0"/>
          </a:p>
          <a:p>
            <a:endParaRPr kumimoji="1" lang="en-US" altLang="zh-CN" dirty="0"/>
          </a:p>
        </p:txBody>
      </p:sp>
      <p:sp>
        <p:nvSpPr>
          <p:cNvPr id="4" name="Title 1"/>
          <p:cNvSpPr txBox="1"/>
          <p:nvPr/>
        </p:nvSpPr>
        <p:spPr>
          <a:xfrm>
            <a:off x="929891" y="2870940"/>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t>基础篇</a:t>
            </a:r>
            <a:r>
              <a:rPr lang="en-US" altLang="zh-CN" b="1" dirty="0"/>
              <a:t>——</a:t>
            </a:r>
            <a:r>
              <a:rPr lang="zh-CN" altLang="en-US" b="1" dirty="0"/>
              <a:t>频率原则的简单分析</a:t>
            </a:r>
          </a:p>
        </p:txBody>
      </p:sp>
    </p:spTree>
    <p:extLst>
      <p:ext uri="{BB962C8B-B14F-4D97-AF65-F5344CB8AC3E}">
        <p14:creationId xmlns:p14="http://schemas.microsoft.com/office/powerpoint/2010/main" val="3449357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频率原则简单分析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20047D5-E50C-721B-9A7A-D2E6624C11C5}"/>
                  </a:ext>
                </a:extLst>
              </p:cNvPr>
              <p:cNvSpPr txBox="1"/>
              <p:nvPr/>
            </p:nvSpPr>
            <p:spPr>
              <a:xfrm>
                <a:off x="688932" y="1327759"/>
                <a:ext cx="5440913" cy="646331"/>
              </a:xfrm>
              <a:prstGeom prst="rect">
                <a:avLst/>
              </a:prstGeom>
              <a:noFill/>
            </p:spPr>
            <p:txBody>
              <a:bodyPr wrap="none" rtlCol="0">
                <a:spAutoFit/>
              </a:bodyPr>
              <a:lstStyle/>
              <a:p>
                <a:r>
                  <a:rPr lang="zh-CN" altLang="en-US" dirty="0"/>
                  <a:t>考查一个两层的</a:t>
                </a:r>
                <a:r>
                  <a:rPr lang="en-US" altLang="zh-CN" dirty="0"/>
                  <a:t>tanh </a:t>
                </a:r>
                <a:r>
                  <a:rPr lang="zh-CN" altLang="en-US" dirty="0"/>
                  <a:t>全连接网络，拟合一维函数</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𝑓</m:t>
                    </m:r>
                    <m:r>
                      <a:rPr lang="zh-CN" altLang="en-US" i="1" dirty="0">
                        <a:solidFill>
                          <a:srgbClr val="000000"/>
                        </a:solidFill>
                        <a:latin typeface="Cambria Math" panose="02040503050406030204" pitchFamily="18" charset="0"/>
                      </a:rPr>
                      <m:t>：</m:t>
                    </m:r>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endParaRPr lang="zh-CN" altLang="en-US" dirty="0"/>
              </a:p>
            </p:txBody>
          </p:sp>
        </mc:Choice>
        <mc:Fallback xmlns="">
          <p:sp>
            <p:nvSpPr>
              <p:cNvPr id="3" name="文本框 2">
                <a:extLst>
                  <a:ext uri="{FF2B5EF4-FFF2-40B4-BE49-F238E27FC236}">
                    <a16:creationId xmlns:a16="http://schemas.microsoft.com/office/drawing/2014/main" id="{E20047D5-E50C-721B-9A7A-D2E6624C11C5}"/>
                  </a:ext>
                </a:extLst>
              </p:cNvPr>
              <p:cNvSpPr txBox="1">
                <a:spLocks noRot="1" noChangeAspect="1" noMove="1" noResize="1" noEditPoints="1" noAdjustHandles="1" noChangeArrowheads="1" noChangeShapeType="1" noTextEdit="1"/>
              </p:cNvSpPr>
              <p:nvPr/>
            </p:nvSpPr>
            <p:spPr>
              <a:xfrm>
                <a:off x="688932" y="1327759"/>
                <a:ext cx="5440913" cy="646331"/>
              </a:xfrm>
              <a:prstGeom prst="rect">
                <a:avLst/>
              </a:prstGeom>
              <a:blipFill>
                <a:blip r:embed="rId2"/>
                <a:stretch>
                  <a:fillRect l="-8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13E85C0-23ED-8BC9-62BC-F34E2EC53452}"/>
                  </a:ext>
                </a:extLst>
              </p:cNvPr>
              <p:cNvSpPr txBox="1"/>
              <p:nvPr/>
            </p:nvSpPr>
            <p:spPr>
              <a:xfrm>
                <a:off x="3047478" y="1974090"/>
                <a:ext cx="6097044" cy="166738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𝜎</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nary>
                        <m:nary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𝑚</m:t>
                          </m:r>
                        </m:sup>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cs typeface="+mn-cs"/>
                                </a:rPr>
                                <m:t>exp</m:t>
                              </m:r>
                            </m:fNa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num>
                                <m:den>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den>
                              </m:f>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func>
                          <m:func>
                            <m:func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m:rPr>
                              <m:nor/>
                            </m:rP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m:t>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nary>
                    </m:oMath>
                  </m:oMathPara>
                </a14:m>
                <a:endParaRPr lang="zh-CN" altLang="en-US" dirty="0"/>
              </a:p>
            </p:txBody>
          </p:sp>
        </mc:Choice>
        <mc:Fallback xmlns="">
          <p:sp>
            <p:nvSpPr>
              <p:cNvPr id="6" name="文本框 5">
                <a:extLst>
                  <a:ext uri="{FF2B5EF4-FFF2-40B4-BE49-F238E27FC236}">
                    <a16:creationId xmlns:a16="http://schemas.microsoft.com/office/drawing/2014/main" id="{D13E85C0-23ED-8BC9-62BC-F34E2EC53452}"/>
                  </a:ext>
                </a:extLst>
              </p:cNvPr>
              <p:cNvSpPr txBox="1">
                <a:spLocks noRot="1" noChangeAspect="1" noMove="1" noResize="1" noEditPoints="1" noAdjustHandles="1" noChangeArrowheads="1" noChangeShapeType="1" noTextEdit="1"/>
              </p:cNvSpPr>
              <p:nvPr/>
            </p:nvSpPr>
            <p:spPr>
              <a:xfrm>
                <a:off x="3047478" y="1974090"/>
                <a:ext cx="6097044" cy="166738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478915F-B9E6-52D6-241B-14A5AE5BA391}"/>
                  </a:ext>
                </a:extLst>
              </p:cNvPr>
              <p:cNvSpPr txBox="1"/>
              <p:nvPr/>
            </p:nvSpPr>
            <p:spPr>
              <a:xfrm>
                <a:off x="688931" y="3995976"/>
                <a:ext cx="10910169" cy="202651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定义在</a:t>
                </a:r>
                <a14:m>
                  <m:oMath xmlns:m="http://schemas.openxmlformats.org/officeDocument/2006/math">
                    <m:r>
                      <a:rPr lang="zh-CN" altLang="en-US" dirty="0">
                        <a:solidFill>
                          <a:srgbClr val="000000"/>
                        </a:solidFill>
                        <a:latin typeface="Cambria Math" panose="02040503050406030204" pitchFamily="18" charset="0"/>
                      </a:rPr>
                      <m:t>频率</m:t>
                    </m:r>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oMath>
                </a14:m>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的损失：</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oMath>
                  </m:oMathPara>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lang="en-US" altLang="zh-CN" dirty="0">
                  <a:solidFill>
                    <a:srgbClr val="000000"/>
                  </a:solidFill>
                  <a:latin typeface="Times New Roman" panose="02020603050405020304" pitchFamily="18" charset="0"/>
                  <a:ea typeface="黑体" panose="02010609060101010101"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由</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Parseval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定理：</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nary>
                        <m:naryPr>
                          <m:subHide m:val="on"/>
                          <m:supHide m:val="on"/>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sup/>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𝑑𝑘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den>
                          </m:f>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h</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d>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𝑑𝑥</m:t>
                          </m:r>
                        </m:e>
                      </m:nary>
                    </m:oMath>
                  </m:oMathPara>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p:txBody>
          </p:sp>
        </mc:Choice>
        <mc:Fallback xmlns="">
          <p:sp>
            <p:nvSpPr>
              <p:cNvPr id="10" name="文本框 9">
                <a:extLst>
                  <a:ext uri="{FF2B5EF4-FFF2-40B4-BE49-F238E27FC236}">
                    <a16:creationId xmlns:a16="http://schemas.microsoft.com/office/drawing/2014/main" id="{D478915F-B9E6-52D6-241B-14A5AE5BA391}"/>
                  </a:ext>
                </a:extLst>
              </p:cNvPr>
              <p:cNvSpPr txBox="1">
                <a:spLocks noRot="1" noChangeAspect="1" noMove="1" noResize="1" noEditPoints="1" noAdjustHandles="1" noChangeArrowheads="1" noChangeShapeType="1" noTextEdit="1"/>
              </p:cNvSpPr>
              <p:nvPr/>
            </p:nvSpPr>
            <p:spPr>
              <a:xfrm>
                <a:off x="688931" y="3995976"/>
                <a:ext cx="10910169" cy="2026517"/>
              </a:xfrm>
              <a:prstGeom prst="rect">
                <a:avLst/>
              </a:prstGeom>
              <a:blipFill>
                <a:blip r:embed="rId4"/>
                <a:stretch>
                  <a:fillRect l="-447" t="-2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903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频率原则简单分析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20047D5-E50C-721B-9A7A-D2E6624C11C5}"/>
                  </a:ext>
                </a:extLst>
              </p:cNvPr>
              <p:cNvSpPr txBox="1"/>
              <p:nvPr/>
            </p:nvSpPr>
            <p:spPr>
              <a:xfrm>
                <a:off x="688932" y="1327759"/>
                <a:ext cx="2712602" cy="647934"/>
              </a:xfrm>
              <a:prstGeom prst="rect">
                <a:avLst/>
              </a:prstGeom>
              <a:noFill/>
            </p:spPr>
            <p:txBody>
              <a:bodyPr wrap="none" rtlCol="0">
                <a:spAutoFit/>
              </a:bodyPr>
              <a:lstStyle/>
              <a:p>
                <a:r>
                  <a:rPr lang="zh-CN" altLang="en-US" dirty="0"/>
                  <a:t>傅里叶</a:t>
                </a:r>
                <a14:m>
                  <m:oMath xmlns:m="http://schemas.openxmlformats.org/officeDocument/2006/math">
                    <m:r>
                      <a:rPr lang="zh-CN" altLang="en-US" i="1" dirty="0" smtClean="0">
                        <a:solidFill>
                          <a:srgbClr val="000000"/>
                        </a:solidFill>
                        <a:latin typeface="Cambria Math" panose="02040503050406030204" pitchFamily="18" charset="0"/>
                      </a:rPr>
                      <m:t>空间的</m:t>
                    </m:r>
                    <m:r>
                      <a:rPr lang="zh-CN" altLang="en-US" i="1" dirty="0">
                        <a:solidFill>
                          <a:srgbClr val="000000"/>
                        </a:solidFill>
                        <a:latin typeface="Cambria Math" panose="02040503050406030204" pitchFamily="18" charset="0"/>
                      </a:rPr>
                      <m:t>梯度下降：</m:t>
                    </m:r>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endParaRPr lang="zh-CN" altLang="en-US" dirty="0"/>
              </a:p>
            </p:txBody>
          </p:sp>
        </mc:Choice>
        <mc:Fallback xmlns="">
          <p:sp>
            <p:nvSpPr>
              <p:cNvPr id="3" name="文本框 2">
                <a:extLst>
                  <a:ext uri="{FF2B5EF4-FFF2-40B4-BE49-F238E27FC236}">
                    <a16:creationId xmlns:a16="http://schemas.microsoft.com/office/drawing/2014/main" id="{E20047D5-E50C-721B-9A7A-D2E6624C11C5}"/>
                  </a:ext>
                </a:extLst>
              </p:cNvPr>
              <p:cNvSpPr txBox="1">
                <a:spLocks noRot="1" noChangeAspect="1" noMove="1" noResize="1" noEditPoints="1" noAdjustHandles="1" noChangeArrowheads="1" noChangeShapeType="1" noTextEdit="1"/>
              </p:cNvSpPr>
              <p:nvPr/>
            </p:nvSpPr>
            <p:spPr>
              <a:xfrm>
                <a:off x="688932" y="1327759"/>
                <a:ext cx="2712602" cy="647934"/>
              </a:xfrm>
              <a:prstGeom prst="rect">
                <a:avLst/>
              </a:prstGeom>
              <a:blipFill>
                <a:blip r:embed="rId2"/>
                <a:stretch>
                  <a:fillRect l="-1798" t="-4717" r="-1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CFA0947-FC89-5BFD-47DD-E257D004C920}"/>
                  </a:ext>
                </a:extLst>
              </p:cNvPr>
              <p:cNvSpPr txBox="1"/>
              <p:nvPr/>
            </p:nvSpPr>
            <p:spPr>
              <a:xfrm>
                <a:off x="2931279" y="1971959"/>
                <a:ext cx="6097044" cy="7679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t>𝜃</m:t>
                      </m:r>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t>𝜂</m:t>
                      </m:r>
                      <m:nary>
                        <m:naryPr>
                          <m:chr m:val="∑"/>
                          <m:subHide m:val="on"/>
                          <m:supHide m:val="on"/>
                          <m:ctrlP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cs typeface="+mn-cs"/>
                            </a:rPr>
                          </m:ctrlPr>
                        </m:naryPr>
                        <m:sub/>
                        <m:sup/>
                        <m:e>
                          <m:f>
                            <m:fPr>
                              <m:ctrlP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t>𝐿</m:t>
                              </m:r>
                              <m:d>
                                <m:dPr>
                                  <m:ctrlP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t>𝑘</m:t>
                                  </m:r>
                                </m:e>
                              </m:d>
                            </m:num>
                            <m:den>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cs typeface="+mn-cs"/>
                                </a:rPr>
                                <m:t>𝜕𝜃</m:t>
                              </m:r>
                            </m:den>
                          </m:f>
                        </m:e>
                      </m:nary>
                    </m:oMath>
                  </m:oMathPara>
                </a14:m>
                <a:endParaRPr kumimoji="0" lang="zh-CN" altLang="en-US" sz="1600" b="0" i="0" u="none" strike="noStrike" kern="0" cap="none" spc="0" normalizeH="0" baseline="0" noProof="0" dirty="0">
                  <a:ln>
                    <a:noFill/>
                  </a:ln>
                  <a:solidFill>
                    <a:sysClr val="windowText" lastClr="000000"/>
                  </a:solidFill>
                  <a:effectLst/>
                  <a:uLnTx/>
                  <a:uFillTx/>
                  <a:latin typeface="Book Antiqua" panose="02040602050305030304"/>
                  <a:ea typeface="黑体" panose="02010609060101010101" charset="-122"/>
                  <a:cs typeface="+mn-cs"/>
                </a:endParaRPr>
              </a:p>
            </p:txBody>
          </p:sp>
        </mc:Choice>
        <mc:Fallback xmlns="">
          <p:sp>
            <p:nvSpPr>
              <p:cNvPr id="5" name="文本框 4">
                <a:extLst>
                  <a:ext uri="{FF2B5EF4-FFF2-40B4-BE49-F238E27FC236}">
                    <a16:creationId xmlns:a16="http://schemas.microsoft.com/office/drawing/2014/main" id="{1CFA0947-FC89-5BFD-47DD-E257D004C920}"/>
                  </a:ext>
                </a:extLst>
              </p:cNvPr>
              <p:cNvSpPr txBox="1">
                <a:spLocks noRot="1" noChangeAspect="1" noMove="1" noResize="1" noEditPoints="1" noAdjustHandles="1" noChangeArrowheads="1" noChangeShapeType="1" noTextEdit="1"/>
              </p:cNvSpPr>
              <p:nvPr/>
            </p:nvSpPr>
            <p:spPr>
              <a:xfrm>
                <a:off x="2931279" y="1971959"/>
                <a:ext cx="6097044" cy="7679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30171C7-ECD6-F7BC-20C6-C3BD0B355F2E}"/>
                  </a:ext>
                </a:extLst>
              </p:cNvPr>
              <p:cNvSpPr/>
              <p:nvPr/>
            </p:nvSpPr>
            <p:spPr>
              <a:xfrm>
                <a:off x="3986608" y="2841670"/>
                <a:ext cx="4218784" cy="108491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p:txBody>
          </p:sp>
        </mc:Choice>
        <mc:Fallback xmlns="">
          <p:sp>
            <p:nvSpPr>
              <p:cNvPr id="7" name="矩形 6">
                <a:extLst>
                  <a:ext uri="{FF2B5EF4-FFF2-40B4-BE49-F238E27FC236}">
                    <a16:creationId xmlns:a16="http://schemas.microsoft.com/office/drawing/2014/main" id="{B30171C7-ECD6-F7BC-20C6-C3BD0B355F2E}"/>
                  </a:ext>
                </a:extLst>
              </p:cNvPr>
              <p:cNvSpPr>
                <a:spLocks noRot="1" noChangeAspect="1" noMove="1" noResize="1" noEditPoints="1" noAdjustHandles="1" noChangeArrowheads="1" noChangeShapeType="1" noTextEdit="1"/>
              </p:cNvSpPr>
              <p:nvPr/>
            </p:nvSpPr>
            <p:spPr>
              <a:xfrm>
                <a:off x="3986608" y="2841670"/>
                <a:ext cx="4218784" cy="10849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71B2FEB-96C9-4086-A9FC-0BBF00E9ABA5}"/>
                  </a:ext>
                </a:extLst>
              </p:cNvPr>
              <p:cNvSpPr txBox="1"/>
              <p:nvPr/>
            </p:nvSpPr>
            <p:spPr>
              <a:xfrm>
                <a:off x="845507" y="3926582"/>
                <a:ext cx="2988895" cy="407163"/>
              </a:xfrm>
              <a:prstGeom prst="rect">
                <a:avLst/>
              </a:prstGeom>
              <a:noFill/>
            </p:spPr>
            <p:txBody>
              <a:bodyPr wrap="none" rtlCol="0">
                <a:spAutoFit/>
              </a:bodyPr>
              <a:lstStyle/>
              <a:p>
                <a:r>
                  <a:rPr lang="zh-CN" altLang="en-US" dirty="0"/>
                  <a:t>其中，</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lang="zh-CN" altLang="en-US" dirty="0"/>
              </a:p>
            </p:txBody>
          </p:sp>
        </mc:Choice>
        <mc:Fallback xmlns="">
          <p:sp>
            <p:nvSpPr>
              <p:cNvPr id="8" name="文本框 7">
                <a:extLst>
                  <a:ext uri="{FF2B5EF4-FFF2-40B4-BE49-F238E27FC236}">
                    <a16:creationId xmlns:a16="http://schemas.microsoft.com/office/drawing/2014/main" id="{071B2FEB-96C9-4086-A9FC-0BBF00E9ABA5}"/>
                  </a:ext>
                </a:extLst>
              </p:cNvPr>
              <p:cNvSpPr txBox="1">
                <a:spLocks noRot="1" noChangeAspect="1" noMove="1" noResize="1" noEditPoints="1" noAdjustHandles="1" noChangeArrowheads="1" noChangeShapeType="1" noTextEdit="1"/>
              </p:cNvSpPr>
              <p:nvPr/>
            </p:nvSpPr>
            <p:spPr>
              <a:xfrm>
                <a:off x="845507" y="3926582"/>
                <a:ext cx="2988895" cy="407163"/>
              </a:xfrm>
              <a:prstGeom prst="rect">
                <a:avLst/>
              </a:prstGeom>
              <a:blipFill>
                <a:blip r:embed="rId5"/>
                <a:stretch>
                  <a:fillRect l="-1837" t="-5970"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2E8FFAF-1673-3501-E582-74CC0257EF7B}"/>
                  </a:ext>
                </a:extLst>
              </p:cNvPr>
              <p:cNvSpPr txBox="1"/>
              <p:nvPr/>
            </p:nvSpPr>
            <p:spPr>
              <a:xfrm>
                <a:off x="845507" y="4899205"/>
                <a:ext cx="11314262" cy="124239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&gt;0:</m:t>
                    </m:r>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若</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 </a:t>
                </a:r>
                <a:r>
                  <a:rPr lang="zh-CN" altLang="en-US" dirty="0">
                    <a:solidFill>
                      <a:srgbClr val="000000"/>
                    </a:solidFill>
                    <a:latin typeface="Times New Roman" panose="02020603050405020304" pitchFamily="18" charset="0"/>
                    <a:ea typeface="黑体" panose="02010609060101010101" charset="-122"/>
                  </a:rPr>
                  <a:t>很小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 </a:t>
                </a:r>
                <a14:m>
                  <m:oMath xmlns:m="http://schemas.openxmlformats.org/officeDocument/2006/math">
                    <m:func>
                      <m:func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dirty="0">
                            <a:ln>
                              <a:noFill/>
                            </a:ln>
                            <a:solidFill>
                              <a:srgbClr val="000000"/>
                            </a:solidFill>
                            <a:effectLst/>
                            <a:uLnTx/>
                            <a:uFillTx/>
                            <a:latin typeface="Cambria Math" panose="02040503050406030204" pitchFamily="18" charset="0"/>
                            <a:cs typeface="+mn-cs"/>
                          </a:rPr>
                          <m:t>exp</m:t>
                        </m:r>
                      </m:fName>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𝜋</m:t>
                            </m:r>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2</m:t>
                                </m:r>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𝑤</m:t>
                                </m:r>
                              </m:e>
                              <m:sub>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𝑗</m:t>
                                </m:r>
                              </m:sub>
                            </m:sSub>
                          </m:e>
                        </m:d>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e>
                    </m:func>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主导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低频占主导</a:t>
                </a:r>
                <a:r>
                  <a:rPr lang="zh-CN" altLang="en-US" dirty="0">
                    <a:solidFill>
                      <a:srgbClr val="000000"/>
                    </a:solidFill>
                    <a:latin typeface="Times New Roman" panose="02020603050405020304" pitchFamily="18" charset="0"/>
                    <a:ea typeface="黑体" panose="02010609060101010101" charset="-122"/>
                  </a:rPr>
                  <a:t>。</a:t>
                </a:r>
                <a:endParaRPr lang="en-US" altLang="zh-CN" dirty="0">
                  <a:solidFill>
                    <a:srgbClr val="000000"/>
                  </a:solidFill>
                  <a:latin typeface="Times New Roman" panose="02020603050405020304" pitchFamily="18" charset="0"/>
                  <a:ea typeface="黑体" panose="02010609060101010101"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u="none" strike="noStrike" kern="1200" cap="none" spc="0" normalizeH="0" baseline="0" noProof="0" dirty="0">
                    <a:ln>
                      <a:noFill/>
                    </a:ln>
                    <a:solidFill>
                      <a:srgbClr val="000000"/>
                    </a:solidFill>
                    <a:effectLst/>
                    <a:uLnTx/>
                    <a:uFillTx/>
                    <a:cs typeface="+mn-cs"/>
                  </a:rPr>
                  <a:t>	</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a14:m>
                <a:r>
                  <a:rPr lang="zh-CN" altLang="en-US" dirty="0">
                    <a:solidFill>
                      <a:srgbClr val="000000"/>
                    </a:solidFill>
                    <a:latin typeface="Times New Roman" panose="02020603050405020304" pitchFamily="18" charset="0"/>
                    <a:ea typeface="黑体" panose="02010609060101010101" charset="-122"/>
                  </a:rPr>
                  <a:t>对梯度几乎没有贡献</a:t>
                </a:r>
                <a:endParaRPr lang="en-US" altLang="zh-CN" dirty="0">
                  <a:solidFill>
                    <a:srgbClr val="000000"/>
                  </a:solidFill>
                  <a:latin typeface="Times New Roman" panose="02020603050405020304" pitchFamily="18" charset="0"/>
                  <a:ea typeface="黑体" panose="02010609060101010101" charset="-122"/>
                </a:endParaRPr>
              </a:p>
            </p:txBody>
          </p:sp>
        </mc:Choice>
        <mc:Fallback xmlns="">
          <p:sp>
            <p:nvSpPr>
              <p:cNvPr id="11" name="文本框 10">
                <a:extLst>
                  <a:ext uri="{FF2B5EF4-FFF2-40B4-BE49-F238E27FC236}">
                    <a16:creationId xmlns:a16="http://schemas.microsoft.com/office/drawing/2014/main" id="{E2E8FFAF-1673-3501-E582-74CC0257EF7B}"/>
                  </a:ext>
                </a:extLst>
              </p:cNvPr>
              <p:cNvSpPr txBox="1">
                <a:spLocks noRot="1" noChangeAspect="1" noMove="1" noResize="1" noEditPoints="1" noAdjustHandles="1" noChangeArrowheads="1" noChangeShapeType="1" noTextEdit="1"/>
              </p:cNvSpPr>
              <p:nvPr/>
            </p:nvSpPr>
            <p:spPr>
              <a:xfrm>
                <a:off x="845507" y="4899205"/>
                <a:ext cx="11314262" cy="1242391"/>
              </a:xfrm>
              <a:prstGeom prst="rect">
                <a:avLst/>
              </a:prstGeom>
              <a:blipFill>
                <a:blip r:embed="rId6"/>
                <a:stretch>
                  <a:fillRect l="-377" t="-985" b="-6404"/>
                </a:stretch>
              </a:blipFill>
            </p:spPr>
            <p:txBody>
              <a:bodyPr/>
              <a:lstStyle/>
              <a:p>
                <a:r>
                  <a:rPr lang="zh-CN" altLang="en-US">
                    <a:noFill/>
                  </a:rPr>
                  <a:t> </a:t>
                </a:r>
              </a:p>
            </p:txBody>
          </p:sp>
        </mc:Fallback>
      </mc:AlternateContent>
      <p:grpSp>
        <p:nvGrpSpPr>
          <p:cNvPr id="14" name="Group 26">
            <a:extLst>
              <a:ext uri="{FF2B5EF4-FFF2-40B4-BE49-F238E27FC236}">
                <a16:creationId xmlns:a16="http://schemas.microsoft.com/office/drawing/2014/main" id="{46205A4D-5C4A-0E79-4FF7-6E152617A5C8}"/>
              </a:ext>
            </a:extLst>
          </p:cNvPr>
          <p:cNvGrpSpPr/>
          <p:nvPr/>
        </p:nvGrpSpPr>
        <p:grpSpPr>
          <a:xfrm>
            <a:off x="9499218" y="589441"/>
            <a:ext cx="860739" cy="1455924"/>
            <a:chOff x="5711780" y="1455948"/>
            <a:chExt cx="525888" cy="950047"/>
          </a:xfrm>
        </p:grpSpPr>
        <p:cxnSp>
          <p:nvCxnSpPr>
            <p:cNvPr id="17" name="直接箭头连接符 16">
              <a:extLst>
                <a:ext uri="{FF2B5EF4-FFF2-40B4-BE49-F238E27FC236}">
                  <a16:creationId xmlns:a16="http://schemas.microsoft.com/office/drawing/2014/main" id="{FD428EB5-BDA4-7C3B-0918-9295C960F8B7}"/>
                </a:ext>
              </a:extLst>
            </p:cNvPr>
            <p:cNvCxnSpPr/>
            <p:nvPr/>
          </p:nvCxnSpPr>
          <p:spPr>
            <a:xfrm flipH="1">
              <a:off x="5711780" y="1455948"/>
              <a:ext cx="457200" cy="735465"/>
            </a:xfrm>
            <a:prstGeom prst="straightConnector1">
              <a:avLst/>
            </a:prstGeom>
            <a:noFill/>
            <a:ln w="28575" cap="flat" cmpd="sng" algn="ctr">
              <a:solidFill>
                <a:srgbClr val="00CC99">
                  <a:shade val="95000"/>
                  <a:satMod val="105000"/>
                </a:srgbClr>
              </a:solidFill>
              <a:prstDash val="solid"/>
              <a:tailEnd type="triangle"/>
            </a:ln>
            <a:effectLst/>
          </p:spPr>
        </p:cxnSp>
        <p:cxnSp>
          <p:nvCxnSpPr>
            <p:cNvPr id="18" name="直接箭头连接符 17">
              <a:extLst>
                <a:ext uri="{FF2B5EF4-FFF2-40B4-BE49-F238E27FC236}">
                  <a16:creationId xmlns:a16="http://schemas.microsoft.com/office/drawing/2014/main" id="{AE3C1B5A-E7B4-571D-06D9-13BB8531E10E}"/>
                </a:ext>
              </a:extLst>
            </p:cNvPr>
            <p:cNvCxnSpPr/>
            <p:nvPr/>
          </p:nvCxnSpPr>
          <p:spPr>
            <a:xfrm>
              <a:off x="6168980" y="1455948"/>
              <a:ext cx="68688" cy="2674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a:extLst>
                <a:ext uri="{FF2B5EF4-FFF2-40B4-BE49-F238E27FC236}">
                  <a16:creationId xmlns:a16="http://schemas.microsoft.com/office/drawing/2014/main" id="{82866D9B-9B01-3AB0-72A9-AF4DB104F9FE}"/>
                </a:ext>
              </a:extLst>
            </p:cNvPr>
            <p:cNvCxnSpPr/>
            <p:nvPr/>
          </p:nvCxnSpPr>
          <p:spPr>
            <a:xfrm flipH="1">
              <a:off x="5804079" y="1455948"/>
              <a:ext cx="364901" cy="950047"/>
            </a:xfrm>
            <a:prstGeom prst="straightConnector1">
              <a:avLst/>
            </a:prstGeom>
            <a:noFill/>
            <a:ln w="28575" cap="flat" cmpd="sng" algn="ctr">
              <a:solidFill>
                <a:srgbClr val="000000">
                  <a:shade val="95000"/>
                  <a:satMod val="105000"/>
                </a:srgbClr>
              </a:solidFill>
              <a:prstDash val="solid"/>
              <a:tailEnd type="triangle"/>
            </a:ln>
            <a:effectLst/>
          </p:spPr>
        </p:cxnSp>
      </p:grpSp>
      <p:sp>
        <p:nvSpPr>
          <p:cNvPr id="15" name="TextBox 27">
            <a:extLst>
              <a:ext uri="{FF2B5EF4-FFF2-40B4-BE49-F238E27FC236}">
                <a16:creationId xmlns:a16="http://schemas.microsoft.com/office/drawing/2014/main" id="{A4DB1A53-802D-771E-8CDF-309C4E74F885}"/>
              </a:ext>
            </a:extLst>
          </p:cNvPr>
          <p:cNvSpPr txBox="1"/>
          <p:nvPr/>
        </p:nvSpPr>
        <p:spPr>
          <a:xfrm>
            <a:off x="9180056" y="641465"/>
            <a:ext cx="74831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panose="02010609060101010101" charset="-122"/>
                <a:cs typeface="+mn-cs"/>
              </a:rPr>
              <a:t>低频</a:t>
            </a:r>
            <a:endParaRPr kumimoji="0" lang="en-US" sz="2000" b="0" i="0" u="none" strike="noStrike" kern="1200" cap="none" spc="0" normalizeH="0" baseline="0" noProof="0" dirty="0">
              <a:ln>
                <a:noFill/>
              </a:ln>
              <a:solidFill>
                <a:srgbClr val="00CC99">
                  <a:lumMod val="75000"/>
                </a:srgbClr>
              </a:solidFill>
              <a:effectLst/>
              <a:uLnTx/>
              <a:uFillTx/>
              <a:latin typeface="Times New Roman" panose="02020603050405020304" pitchFamily="18" charset="0"/>
              <a:ea typeface="黑体" panose="02010609060101010101" charset="-122"/>
              <a:cs typeface="+mn-cs"/>
            </a:endParaRPr>
          </a:p>
        </p:txBody>
      </p:sp>
      <p:sp>
        <p:nvSpPr>
          <p:cNvPr id="16" name="TextBox 28">
            <a:extLst>
              <a:ext uri="{FF2B5EF4-FFF2-40B4-BE49-F238E27FC236}">
                <a16:creationId xmlns:a16="http://schemas.microsoft.com/office/drawing/2014/main" id="{742612CB-8555-36F4-A72C-AB1438C144C9}"/>
              </a:ext>
            </a:extLst>
          </p:cNvPr>
          <p:cNvSpPr txBox="1"/>
          <p:nvPr/>
        </p:nvSpPr>
        <p:spPr>
          <a:xfrm>
            <a:off x="10380495" y="453580"/>
            <a:ext cx="74831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normalizeH="0" baseline="0" noProof="0" dirty="0">
                <a:ln w="0"/>
                <a:solidFill>
                  <a:schemeClr val="accent1"/>
                </a:solidFill>
                <a:effectLst>
                  <a:outerShdw blurRad="38100" dist="25400" dir="5400000" algn="ctr" rotWithShape="0">
                    <a:srgbClr val="6E747A">
                      <a:alpha val="43000"/>
                    </a:srgbClr>
                  </a:outerShdw>
                </a:effectLst>
                <a:uLnTx/>
                <a:uFillTx/>
                <a:latin typeface="Times New Roman" panose="02020603050405020304" pitchFamily="18" charset="0"/>
                <a:ea typeface="黑体" panose="02010609060101010101" charset="-122"/>
                <a:cs typeface="+mn-cs"/>
              </a:rPr>
              <a:t>高频</a:t>
            </a:r>
            <a:endParaRPr kumimoji="0" lang="en-US" sz="2000" i="0" u="none" strike="noStrike" kern="1200" normalizeH="0" baseline="0" noProof="0" dirty="0">
              <a:ln w="0"/>
              <a:solidFill>
                <a:schemeClr val="accent1"/>
              </a:solidFill>
              <a:effectLst>
                <a:outerShdw blurRad="38100" dist="25400" dir="5400000" algn="ctr" rotWithShape="0">
                  <a:srgbClr val="6E747A">
                    <a:alpha val="43000"/>
                  </a:srgbClr>
                </a:outerShdw>
              </a:effectLst>
              <a:uLnTx/>
              <a:uFillTx/>
              <a:latin typeface="Times New Roman" panose="02020603050405020304" pitchFamily="18" charset="0"/>
              <a:ea typeface="黑体" panose="02010609060101010101" charset="-122"/>
              <a:cs typeface="+mn-cs"/>
            </a:endParaRPr>
          </a:p>
        </p:txBody>
      </p:sp>
    </p:spTree>
    <p:extLst>
      <p:ext uri="{BB962C8B-B14F-4D97-AF65-F5344CB8AC3E}">
        <p14:creationId xmlns:p14="http://schemas.microsoft.com/office/powerpoint/2010/main" val="136678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等线" panose="02010600030101010101" pitchFamily="2" charset="-122"/>
                <a:ea typeface="等线" panose="02010600030101010101" pitchFamily="2" charset="-122"/>
              </a:rPr>
              <a:t>频率原则简单分析</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30171C7-ECD6-F7BC-20C6-C3BD0B355F2E}"/>
                  </a:ext>
                </a:extLst>
              </p:cNvPr>
              <p:cNvSpPr/>
              <p:nvPr/>
            </p:nvSpPr>
            <p:spPr>
              <a:xfrm>
                <a:off x="4055501" y="1119341"/>
                <a:ext cx="4218784" cy="108491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𝐿</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den>
                          </m:f>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func>
                        <m:funcPr>
                          <m:ctrlP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a:ln>
                                <a:noFill/>
                              </a:ln>
                              <a:solidFill>
                                <a:srgbClr val="FF0000"/>
                              </a:solidFill>
                              <a:effectLst/>
                              <a:uLnTx/>
                              <a:uFillTx/>
                              <a:latin typeface="Cambria Math" panose="02040503050406030204" pitchFamily="18" charset="0"/>
                              <a:cs typeface="+mn-cs"/>
                            </a:rPr>
                            <m:t>exp</m:t>
                          </m:r>
                        </m:fName>
                        <m:e>
                          <m:d>
                            <m:d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m:t>
                              </m:r>
                              <m:d>
                                <m:dPr>
                                  <m:begChr m:val="|"/>
                                  <m:endChr m:val="|"/>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f>
                                    <m:f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𝑘</m:t>
                                      </m:r>
                                    </m:num>
                                    <m:den>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2</m:t>
                                      </m:r>
                                      <m:sSub>
                                        <m:sSubPr>
                                          <m:ctrlP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Sub>
                                    </m:den>
                                  </m:f>
                                </m:e>
                              </m:d>
                            </m:e>
                          </m:d>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cs typeface="+mn-cs"/>
                        </a:rPr>
                        <m:t>𝐺</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endParaRPr>
              </a:p>
            </p:txBody>
          </p:sp>
        </mc:Choice>
        <mc:Fallback xmlns="">
          <p:sp>
            <p:nvSpPr>
              <p:cNvPr id="7" name="矩形 6">
                <a:extLst>
                  <a:ext uri="{FF2B5EF4-FFF2-40B4-BE49-F238E27FC236}">
                    <a16:creationId xmlns:a16="http://schemas.microsoft.com/office/drawing/2014/main" id="{B30171C7-ECD6-F7BC-20C6-C3BD0B355F2E}"/>
                  </a:ext>
                </a:extLst>
              </p:cNvPr>
              <p:cNvSpPr>
                <a:spLocks noRot="1" noChangeAspect="1" noMove="1" noResize="1" noEditPoints="1" noAdjustHandles="1" noChangeArrowheads="1" noChangeShapeType="1" noTextEdit="1"/>
              </p:cNvSpPr>
              <p:nvPr/>
            </p:nvSpPr>
            <p:spPr>
              <a:xfrm>
                <a:off x="4055501" y="1119341"/>
                <a:ext cx="4218784" cy="108491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71B2FEB-96C9-4086-A9FC-0BBF00E9ABA5}"/>
                  </a:ext>
                </a:extLst>
              </p:cNvPr>
              <p:cNvSpPr txBox="1"/>
              <p:nvPr/>
            </p:nvSpPr>
            <p:spPr>
              <a:xfrm>
                <a:off x="914400" y="2204253"/>
                <a:ext cx="2988895" cy="407163"/>
              </a:xfrm>
              <a:prstGeom prst="rect">
                <a:avLst/>
              </a:prstGeom>
              <a:noFill/>
            </p:spPr>
            <p:txBody>
              <a:bodyPr wrap="none" rtlCol="0">
                <a:spAutoFit/>
              </a:bodyPr>
              <a:lstStyle/>
              <a:p>
                <a:r>
                  <a:rPr lang="zh-CN" altLang="en-US" dirty="0"/>
                  <a:t>其中，</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h</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acc>
                          <m:acc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𝑓</m:t>
                            </m:r>
                          </m:e>
                        </m:acc>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𝑘</m:t>
                            </m:r>
                          </m:e>
                        </m:d>
                      </m:e>
                    </m:d>
                  </m:oMath>
                </a14:m>
                <a:endParaRPr lang="zh-CN" altLang="en-US" dirty="0"/>
              </a:p>
            </p:txBody>
          </p:sp>
        </mc:Choice>
        <mc:Fallback xmlns="">
          <p:sp>
            <p:nvSpPr>
              <p:cNvPr id="8" name="文本框 7">
                <a:extLst>
                  <a:ext uri="{FF2B5EF4-FFF2-40B4-BE49-F238E27FC236}">
                    <a16:creationId xmlns:a16="http://schemas.microsoft.com/office/drawing/2014/main" id="{071B2FEB-96C9-4086-A9FC-0BBF00E9ABA5}"/>
                  </a:ext>
                </a:extLst>
              </p:cNvPr>
              <p:cNvSpPr txBox="1">
                <a:spLocks noRot="1" noChangeAspect="1" noMove="1" noResize="1" noEditPoints="1" noAdjustHandles="1" noChangeArrowheads="1" noChangeShapeType="1" noTextEdit="1"/>
              </p:cNvSpPr>
              <p:nvPr/>
            </p:nvSpPr>
            <p:spPr>
              <a:xfrm>
                <a:off x="914400" y="2204253"/>
                <a:ext cx="2988895" cy="407163"/>
              </a:xfrm>
              <a:prstGeom prst="rect">
                <a:avLst/>
              </a:prstGeom>
              <a:blipFill>
                <a:blip r:embed="rId3"/>
                <a:stretch>
                  <a:fillRect l="-1633" t="-6061" b="-1969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B01A11F-459B-F897-CAF9-78CDD23BB97B}"/>
              </a:ext>
            </a:extLst>
          </p:cNvPr>
          <p:cNvPicPr>
            <a:picLocks noChangeAspect="1"/>
          </p:cNvPicPr>
          <p:nvPr/>
        </p:nvPicPr>
        <p:blipFill>
          <a:blip r:embed="rId4"/>
          <a:stretch>
            <a:fillRect/>
          </a:stretch>
        </p:blipFill>
        <p:spPr>
          <a:xfrm>
            <a:off x="1783721" y="2976398"/>
            <a:ext cx="8624558" cy="1933836"/>
          </a:xfrm>
          <a:prstGeom prst="rect">
            <a:avLst/>
          </a:prstGeom>
        </p:spPr>
      </p:pic>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1781B9F3-AEF9-60E5-7BA8-4CF210BB1262}"/>
                  </a:ext>
                </a:extLst>
              </p:cNvPr>
              <p:cNvSpPr txBox="1"/>
              <p:nvPr/>
            </p:nvSpPr>
            <p:spPr>
              <a:xfrm>
                <a:off x="2438951" y="5159159"/>
                <a:ext cx="7081699"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低频梯度</a:t>
                </a: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&gt;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高频梯度 </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almost surely as </a:t>
                </a:r>
                <a14:m>
                  <m:oMath xmlns:m="http://schemas.openxmlformats.org/officeDocument/2006/math">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𝜹</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𝟎</m:t>
                    </m:r>
                  </m:oMath>
                </a14:m>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a:t>
                </a:r>
              </a:p>
              <a:p>
                <a:pPr marL="0" marR="0" lvl="0" indent="0" algn="l" defTabSz="914400" rtl="0" eaLnBrk="0" fontAlgn="base" latinLnBrk="0" hangingPunct="0">
                  <a:lnSpc>
                    <a:spcPct val="100000"/>
                  </a:lnSpc>
                  <a:spcBef>
                    <a:spcPct val="0"/>
                  </a:spcBef>
                  <a:spcAft>
                    <a:spcPct val="0"/>
                  </a:spcAft>
                  <a:buClrTx/>
                  <a:buSzTx/>
                  <a:buFontTx/>
                  <a:buNone/>
                  <a:defRPr/>
                </a:pPr>
                <a:endParaRPr lang="en-US" sz="2800" b="1" dirty="0">
                  <a:solidFill>
                    <a:srgbClr val="000000"/>
                  </a:solidFill>
                  <a:latin typeface="Times New Roman" panose="02020603050405020304" pitchFamily="18" charset="0"/>
                  <a:ea typeface="黑体" panose="02010609060101010101"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可推广至更广泛的神经网络</a:t>
                </a:r>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endParaRPr>
              </a:p>
            </p:txBody>
          </p:sp>
        </mc:Choice>
        <mc:Fallback xmlns="">
          <p:sp>
            <p:nvSpPr>
              <p:cNvPr id="6" name="TextBox 1">
                <a:extLst>
                  <a:ext uri="{FF2B5EF4-FFF2-40B4-BE49-F238E27FC236}">
                    <a16:creationId xmlns:a16="http://schemas.microsoft.com/office/drawing/2014/main" id="{1781B9F3-AEF9-60E5-7BA8-4CF210BB1262}"/>
                  </a:ext>
                </a:extLst>
              </p:cNvPr>
              <p:cNvSpPr txBox="1">
                <a:spLocks noRot="1" noChangeAspect="1" noMove="1" noResize="1" noEditPoints="1" noAdjustHandles="1" noChangeArrowheads="1" noChangeShapeType="1" noTextEdit="1"/>
              </p:cNvSpPr>
              <p:nvPr/>
            </p:nvSpPr>
            <p:spPr>
              <a:xfrm>
                <a:off x="2438951" y="5159159"/>
                <a:ext cx="7081699" cy="1384995"/>
              </a:xfrm>
              <a:prstGeom prst="rect">
                <a:avLst/>
              </a:prstGeom>
              <a:blipFill>
                <a:blip r:embed="rId5"/>
                <a:stretch>
                  <a:fillRect l="-1721" t="-5702" b="-9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744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频域空间一维例子的频率原则</a:t>
            </a:r>
          </a:p>
        </p:txBody>
      </p:sp>
      <p:sp>
        <p:nvSpPr>
          <p:cNvPr id="6" name="文本框 3">
            <a:extLst>
              <a:ext uri="{FF2B5EF4-FFF2-40B4-BE49-F238E27FC236}">
                <a16:creationId xmlns:a16="http://schemas.microsoft.com/office/drawing/2014/main" id="{B8491563-1A6F-3E40-C8E7-A72ADD6D613F}"/>
              </a:ext>
            </a:extLst>
          </p:cNvPr>
          <p:cNvSpPr txBox="1"/>
          <p:nvPr/>
        </p:nvSpPr>
        <p:spPr>
          <a:xfrm>
            <a:off x="403361" y="2205675"/>
            <a:ext cx="3426685"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Red:</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charset="-122"/>
                <a:cs typeface="+mn-cs"/>
              </a:rPr>
              <a:t>target function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Blue: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3333CC"/>
                </a:solidFill>
                <a:effectLst/>
                <a:uLnTx/>
                <a:uFillTx/>
                <a:latin typeface="Times New Roman" panose="02020603050405020304" pitchFamily="18" charset="0"/>
                <a:ea typeface="黑体" panose="02010609060101010101" charset="-122"/>
                <a:cs typeface="+mn-cs"/>
              </a:rPr>
              <a:t>DNN fitting</a:t>
            </a:r>
          </a:p>
        </p:txBody>
      </p:sp>
      <p:pic>
        <p:nvPicPr>
          <p:cNvPr id="2" name="视频2">
            <a:hlinkClick r:id="" action="ppaction://media"/>
            <a:extLst>
              <a:ext uri="{FF2B5EF4-FFF2-40B4-BE49-F238E27FC236}">
                <a16:creationId xmlns:a16="http://schemas.microsoft.com/office/drawing/2014/main" id="{E4130CC1-6C64-90D8-AD81-67CE269898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9475" y="947509"/>
            <a:ext cx="8139539" cy="5426359"/>
          </a:xfrm>
          <a:prstGeom prst="rect">
            <a:avLst/>
          </a:prstGeom>
        </p:spPr>
      </p:pic>
    </p:spTree>
    <p:extLst>
      <p:ext uri="{BB962C8B-B14F-4D97-AF65-F5344CB8AC3E}">
        <p14:creationId xmlns:p14="http://schemas.microsoft.com/office/powerpoint/2010/main" val="41587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二维图片的频率原则</a:t>
            </a:r>
          </a:p>
        </p:txBody>
      </p:sp>
      <p:pic>
        <p:nvPicPr>
          <p:cNvPr id="4" name="图片 3">
            <a:extLst>
              <a:ext uri="{FF2B5EF4-FFF2-40B4-BE49-F238E27FC236}">
                <a16:creationId xmlns:a16="http://schemas.microsoft.com/office/drawing/2014/main" id="{4E476509-D189-3507-40BE-0F596C6C910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0458" y="1971621"/>
            <a:ext cx="11505142" cy="3534002"/>
          </a:xfrm>
          <a:prstGeom prst="rect">
            <a:avLst/>
          </a:prstGeom>
        </p:spPr>
      </p:pic>
      <p:sp>
        <p:nvSpPr>
          <p:cNvPr id="7" name="文本框 6">
            <a:extLst>
              <a:ext uri="{FF2B5EF4-FFF2-40B4-BE49-F238E27FC236}">
                <a16:creationId xmlns:a16="http://schemas.microsoft.com/office/drawing/2014/main" id="{37B23CBE-256B-B2EF-5F63-473D1007BE68}"/>
              </a:ext>
            </a:extLst>
          </p:cNvPr>
          <p:cNvSpPr txBox="1"/>
          <p:nvPr/>
        </p:nvSpPr>
        <p:spPr>
          <a:xfrm>
            <a:off x="265043" y="1090233"/>
            <a:ext cx="6096000" cy="369332"/>
          </a:xfrm>
          <a:prstGeom prst="rect">
            <a:avLst/>
          </a:prstGeom>
          <a:noFill/>
        </p:spPr>
        <p:txBody>
          <a:bodyPr wrap="square">
            <a:spAutoFit/>
          </a:bodyPr>
          <a:lstStyle/>
          <a:p>
            <a:r>
              <a:rPr kumimoji="1" lang="zh-CN" altLang="en-US" dirty="0"/>
              <a:t>拟合一张图片</a:t>
            </a:r>
          </a:p>
        </p:txBody>
      </p:sp>
    </p:spTree>
    <p:extLst>
      <p:ext uri="{BB962C8B-B14F-4D97-AF65-F5344CB8AC3E}">
        <p14:creationId xmlns:p14="http://schemas.microsoft.com/office/powerpoint/2010/main" val="377348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2975" y="2974931"/>
            <a:ext cx="65" cy="553998"/>
          </a:xfrm>
          <a:prstGeom prst="rect">
            <a:avLst/>
          </a:prstGeom>
          <a:noFill/>
        </p:spPr>
        <p:txBody>
          <a:bodyPr wrap="none" lIns="0" tIns="0" rIns="0" bIns="0" rtlCol="0">
            <a:spAutoFit/>
          </a:bodyPr>
          <a:lstStyle/>
          <a:p>
            <a:endParaRPr kumimoji="1" lang="en-US" altLang="zh-CN" b="0" dirty="0"/>
          </a:p>
          <a:p>
            <a:endParaRPr kumimoji="1" lang="en-US" altLang="zh-CN" b="0" dirty="0"/>
          </a:p>
        </p:txBody>
      </p:sp>
      <p:sp>
        <p:nvSpPr>
          <p:cNvPr id="3" name="文本框 2"/>
          <p:cNvSpPr txBox="1"/>
          <p:nvPr/>
        </p:nvSpPr>
        <p:spPr>
          <a:xfrm>
            <a:off x="5640946" y="2975019"/>
            <a:ext cx="65" cy="553998"/>
          </a:xfrm>
          <a:prstGeom prst="rect">
            <a:avLst/>
          </a:prstGeom>
          <a:noFill/>
        </p:spPr>
        <p:txBody>
          <a:bodyPr wrap="none" lIns="0" tIns="0" rIns="0" bIns="0" rtlCol="0">
            <a:spAutoFit/>
          </a:bodyPr>
          <a:lstStyle/>
          <a:p>
            <a:endParaRPr kumimoji="1" lang="en-US" altLang="zh-CN" b="0" dirty="0"/>
          </a:p>
          <a:p>
            <a:endParaRPr kumimoji="1" lang="en-US" altLang="zh-CN" dirty="0"/>
          </a:p>
        </p:txBody>
      </p:sp>
      <p:sp>
        <p:nvSpPr>
          <p:cNvPr id="4" name="Title 1"/>
          <p:cNvSpPr txBox="1"/>
          <p:nvPr/>
        </p:nvSpPr>
        <p:spPr>
          <a:xfrm>
            <a:off x="929891" y="2870940"/>
            <a:ext cx="1057523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t>进阶篇</a:t>
            </a:r>
            <a:r>
              <a:rPr lang="en-US" altLang="zh-CN" b="1" dirty="0"/>
              <a:t>——</a:t>
            </a:r>
            <a:r>
              <a:rPr lang="zh-CN" altLang="en-US" b="1" dirty="0"/>
              <a:t>频率原则的高维实验</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042" y="1123701"/>
            <a:ext cx="9766853" cy="750847"/>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kumimoji="1" lang="zh-CN" altLang="en-US" dirty="0">
                <a:ea typeface="微软雅黑" panose="020B0503020204020204" pitchFamily="34" charset="-122"/>
              </a:rPr>
              <a:t>之前的一维实验从函数空间层面揭示了神经网络训练过程中的频率原则</a:t>
            </a:r>
          </a:p>
          <a:p>
            <a:pPr>
              <a:lnSpc>
                <a:spcPct val="125000"/>
              </a:lnSpc>
            </a:pPr>
            <a:endParaRPr kumimoji="1" lang="zh-CN" altLang="en-US" dirty="0">
              <a:ea typeface="微软雅黑" panose="020B0503020204020204" pitchFamily="34" charset="-122"/>
            </a:endParaRPr>
          </a:p>
        </p:txBody>
      </p:sp>
      <p:sp>
        <p:nvSpPr>
          <p:cNvPr id="3"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研究困难：高维频域空间刻画难度大</a:t>
            </a:r>
          </a:p>
        </p:txBody>
      </p:sp>
      <p:pic>
        <p:nvPicPr>
          <p:cNvPr id="4" name="图片 3"/>
          <p:cNvPicPr>
            <a:picLocks noChangeAspect="1"/>
          </p:cNvPicPr>
          <p:nvPr/>
        </p:nvPicPr>
        <p:blipFill>
          <a:blip r:embed="rId3"/>
          <a:stretch>
            <a:fillRect/>
          </a:stretch>
        </p:blipFill>
        <p:spPr>
          <a:xfrm>
            <a:off x="1227240" y="2558764"/>
            <a:ext cx="9505122" cy="2424689"/>
          </a:xfrm>
          <a:prstGeom prst="rect">
            <a:avLst/>
          </a:prstGeom>
        </p:spPr>
      </p:pic>
      <p:sp>
        <p:nvSpPr>
          <p:cNvPr id="5" name="文本框 4">
            <a:extLst>
              <a:ext uri="{FF2B5EF4-FFF2-40B4-BE49-F238E27FC236}">
                <a16:creationId xmlns:a16="http://schemas.microsoft.com/office/drawing/2014/main" id="{4C033361-C707-C028-7ECD-E1141C1B37E4}"/>
              </a:ext>
            </a:extLst>
          </p:cNvPr>
          <p:cNvSpPr txBox="1"/>
          <p:nvPr/>
        </p:nvSpPr>
        <p:spPr>
          <a:xfrm>
            <a:off x="4156225" y="1896111"/>
            <a:ext cx="3647152" cy="369332"/>
          </a:xfrm>
          <a:prstGeom prst="rect">
            <a:avLst/>
          </a:prstGeom>
          <a:noFill/>
        </p:spPr>
        <p:txBody>
          <a:bodyPr wrap="none" rtlCol="0">
            <a:spAutoFit/>
          </a:bodyPr>
          <a:lstStyle/>
          <a:p>
            <a:r>
              <a:rPr kumimoji="1" lang="zh-CN" altLang="en-US" dirty="0">
                <a:ea typeface="微软雅黑" panose="020B0503020204020204" pitchFamily="34" charset="-122"/>
              </a:rPr>
              <a:t>可以直接在频域空间观察拟合规律</a:t>
            </a:r>
            <a:endParaRPr lang="zh-CN" altLang="en-US" dirty="0"/>
          </a:p>
        </p:txBody>
      </p:sp>
      <p:sp>
        <p:nvSpPr>
          <p:cNvPr id="7" name="文本框 6">
            <a:extLst>
              <a:ext uri="{FF2B5EF4-FFF2-40B4-BE49-F238E27FC236}">
                <a16:creationId xmlns:a16="http://schemas.microsoft.com/office/drawing/2014/main" id="{4124CB81-7F04-3322-2779-EAAD54E4477C}"/>
              </a:ext>
            </a:extLst>
          </p:cNvPr>
          <p:cNvSpPr txBox="1"/>
          <p:nvPr/>
        </p:nvSpPr>
        <p:spPr>
          <a:xfrm>
            <a:off x="2541180" y="5799551"/>
            <a:ext cx="7109639" cy="369332"/>
          </a:xfrm>
          <a:prstGeom prst="rect">
            <a:avLst/>
          </a:prstGeom>
          <a:noFill/>
        </p:spPr>
        <p:txBody>
          <a:bodyPr wrap="none" rtlCol="0">
            <a:spAutoFit/>
          </a:bodyPr>
          <a:lstStyle/>
          <a:p>
            <a:r>
              <a:rPr lang="zh-CN" altLang="en-US" dirty="0"/>
              <a:t>高维空间</a:t>
            </a:r>
            <a:r>
              <a:rPr lang="zh-CN" altLang="en-US" sz="1800" b="1" dirty="0">
                <a:solidFill>
                  <a:srgbClr val="000000"/>
                </a:solidFill>
                <a:effectLst/>
                <a:latin typeface="FandolSong-Regular"/>
              </a:rPr>
              <a:t>频率的概念</a:t>
            </a:r>
            <a:r>
              <a:rPr lang="zh-CN" altLang="en-US" sz="1800" dirty="0">
                <a:solidFill>
                  <a:srgbClr val="000000"/>
                </a:solidFill>
                <a:effectLst/>
                <a:latin typeface="FandolSong-Regular"/>
              </a:rPr>
              <a:t>和</a:t>
            </a:r>
            <a:r>
              <a:rPr lang="zh-CN" altLang="en-US" sz="1800" b="1" dirty="0">
                <a:solidFill>
                  <a:srgbClr val="000000"/>
                </a:solidFill>
                <a:effectLst/>
                <a:latin typeface="FandolSong-Regular"/>
              </a:rPr>
              <a:t>傅里叶变换的应用</a:t>
            </a:r>
            <a:r>
              <a:rPr lang="zh-CN" altLang="en-US" sz="1800" dirty="0">
                <a:solidFill>
                  <a:srgbClr val="000000"/>
                </a:solidFill>
                <a:effectLst/>
                <a:latin typeface="FandolSong-Regular"/>
              </a:rPr>
              <a:t>都变得更加抽象和难以想象</a:t>
            </a:r>
            <a:endParaRPr lang="zh-CN" altLang="en-US" dirty="0"/>
          </a:p>
        </p:txBody>
      </p:sp>
    </p:spTree>
    <p:extLst>
      <p:ext uri="{BB962C8B-B14F-4D97-AF65-F5344CB8AC3E}">
        <p14:creationId xmlns:p14="http://schemas.microsoft.com/office/powerpoint/2010/main" val="196641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图像频率</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输入信号自身的频率特性</a:t>
            </a:r>
          </a:p>
        </p:txBody>
      </p:sp>
      <p:pic>
        <p:nvPicPr>
          <p:cNvPr id="7" name="图片 6">
            <a:extLst>
              <a:ext uri="{FF2B5EF4-FFF2-40B4-BE49-F238E27FC236}">
                <a16:creationId xmlns:a16="http://schemas.microsoft.com/office/drawing/2014/main" id="{F601DF8C-FD30-5DCE-F856-F44D8DFE5DA2}"/>
              </a:ext>
            </a:extLst>
          </p:cNvPr>
          <p:cNvPicPr>
            <a:picLocks noChangeAspect="1"/>
          </p:cNvPicPr>
          <p:nvPr/>
        </p:nvPicPr>
        <p:blipFill>
          <a:blip r:embed="rId2"/>
          <a:stretch>
            <a:fillRect/>
          </a:stretch>
        </p:blipFill>
        <p:spPr>
          <a:xfrm>
            <a:off x="1819072" y="1241731"/>
            <a:ext cx="8321458" cy="4590190"/>
          </a:xfrm>
          <a:prstGeom prst="rect">
            <a:avLst/>
          </a:prstGeom>
        </p:spPr>
      </p:pic>
      <p:sp>
        <p:nvSpPr>
          <p:cNvPr id="8" name="文本框 7">
            <a:extLst>
              <a:ext uri="{FF2B5EF4-FFF2-40B4-BE49-F238E27FC236}">
                <a16:creationId xmlns:a16="http://schemas.microsoft.com/office/drawing/2014/main" id="{7FD24603-7613-6305-DD56-8B0F9191C0F4}"/>
              </a:ext>
            </a:extLst>
          </p:cNvPr>
          <p:cNvSpPr txBox="1"/>
          <p:nvPr/>
        </p:nvSpPr>
        <p:spPr>
          <a:xfrm>
            <a:off x="5979801" y="1026079"/>
            <a:ext cx="5033237" cy="369332"/>
          </a:xfrm>
          <a:prstGeom prst="rect">
            <a:avLst/>
          </a:prstGeom>
          <a:noFill/>
        </p:spPr>
        <p:txBody>
          <a:bodyPr wrap="none" rtlCol="0">
            <a:spAutoFit/>
          </a:bodyPr>
          <a:lstStyle/>
          <a:p>
            <a:r>
              <a:rPr lang="zh-CN" altLang="en-US" dirty="0"/>
              <a:t>低频：</a:t>
            </a:r>
            <a:r>
              <a:rPr lang="zh-CN" altLang="en-US" sz="1800" dirty="0">
                <a:solidFill>
                  <a:srgbClr val="000000"/>
                </a:solidFill>
                <a:effectLst/>
                <a:latin typeface="FandolSong-Regular"/>
              </a:rPr>
              <a:t>像素点与周围像素点灰度 </a:t>
            </a:r>
            <a:r>
              <a:rPr lang="en-US" altLang="zh-CN" sz="1800" dirty="0">
                <a:solidFill>
                  <a:srgbClr val="000000"/>
                </a:solidFill>
                <a:effectLst/>
                <a:latin typeface="LMRoman10-Regular"/>
              </a:rPr>
              <a:t>(</a:t>
            </a:r>
            <a:r>
              <a:rPr lang="zh-CN" altLang="en-US" sz="1800" dirty="0">
                <a:solidFill>
                  <a:srgbClr val="000000"/>
                </a:solidFill>
                <a:effectLst/>
                <a:latin typeface="FandolSong-Regular"/>
              </a:rPr>
              <a:t>或 </a:t>
            </a:r>
            <a:r>
              <a:rPr lang="en-US" altLang="zh-CN" sz="1800" dirty="0">
                <a:solidFill>
                  <a:srgbClr val="000000"/>
                </a:solidFill>
                <a:effectLst/>
                <a:latin typeface="LMRoman10-Regular"/>
              </a:rPr>
              <a:t>RGB) </a:t>
            </a:r>
            <a:r>
              <a:rPr lang="zh-CN" altLang="en-US" sz="1800" dirty="0">
                <a:solidFill>
                  <a:srgbClr val="000000"/>
                </a:solidFill>
                <a:effectLst/>
                <a:latin typeface="FandolSong-Regular"/>
              </a:rPr>
              <a:t>值接近</a:t>
            </a:r>
            <a:endParaRPr lang="zh-CN" altLang="en-US" dirty="0"/>
          </a:p>
        </p:txBody>
      </p:sp>
      <p:sp>
        <p:nvSpPr>
          <p:cNvPr id="9" name="文本框 8">
            <a:extLst>
              <a:ext uri="{FF2B5EF4-FFF2-40B4-BE49-F238E27FC236}">
                <a16:creationId xmlns:a16="http://schemas.microsoft.com/office/drawing/2014/main" id="{5D0F2FA2-6CB6-AAC5-E2E6-06C57F59ED87}"/>
              </a:ext>
            </a:extLst>
          </p:cNvPr>
          <p:cNvSpPr txBox="1"/>
          <p:nvPr/>
        </p:nvSpPr>
        <p:spPr>
          <a:xfrm>
            <a:off x="6420300" y="5831921"/>
            <a:ext cx="4802405" cy="369332"/>
          </a:xfrm>
          <a:prstGeom prst="rect">
            <a:avLst/>
          </a:prstGeom>
          <a:noFill/>
        </p:spPr>
        <p:txBody>
          <a:bodyPr wrap="none" rtlCol="0">
            <a:spAutoFit/>
          </a:bodyPr>
          <a:lstStyle/>
          <a:p>
            <a:r>
              <a:rPr lang="zh-CN" altLang="en-US" dirty="0"/>
              <a:t>高频：</a:t>
            </a:r>
            <a:r>
              <a:rPr lang="zh-CN" altLang="en-US" sz="1800" dirty="0">
                <a:solidFill>
                  <a:srgbClr val="000000"/>
                </a:solidFill>
                <a:effectLst/>
                <a:latin typeface="FandolSong-Regular"/>
              </a:rPr>
              <a:t>当像素点的灰度值 </a:t>
            </a:r>
            <a:r>
              <a:rPr lang="en-US" altLang="zh-CN" sz="1800" dirty="0">
                <a:solidFill>
                  <a:srgbClr val="000000"/>
                </a:solidFill>
                <a:effectLst/>
                <a:latin typeface="LMRoman10-Regular"/>
              </a:rPr>
              <a:t>(</a:t>
            </a:r>
            <a:r>
              <a:rPr lang="zh-CN" altLang="en-US" sz="1800" dirty="0">
                <a:solidFill>
                  <a:srgbClr val="000000"/>
                </a:solidFill>
                <a:effectLst/>
                <a:latin typeface="FandolSong-Regular"/>
              </a:rPr>
              <a:t>或 </a:t>
            </a:r>
            <a:r>
              <a:rPr lang="en-US" altLang="zh-CN" sz="1800" dirty="0">
                <a:solidFill>
                  <a:srgbClr val="000000"/>
                </a:solidFill>
                <a:effectLst/>
                <a:latin typeface="LMRoman10-Regular"/>
              </a:rPr>
              <a:t>RGB) </a:t>
            </a:r>
            <a:r>
              <a:rPr lang="zh-CN" altLang="en-US" sz="1800" dirty="0">
                <a:solidFill>
                  <a:srgbClr val="000000"/>
                </a:solidFill>
                <a:effectLst/>
                <a:latin typeface="FandolSong-Regular"/>
              </a:rPr>
              <a:t>值变化剧烈</a:t>
            </a:r>
            <a:endParaRPr lang="zh-CN" altLang="en-US" dirty="0"/>
          </a:p>
        </p:txBody>
      </p:sp>
    </p:spTree>
    <p:extLst>
      <p:ext uri="{BB962C8B-B14F-4D97-AF65-F5344CB8AC3E}">
        <p14:creationId xmlns:p14="http://schemas.microsoft.com/office/powerpoint/2010/main" val="136921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5043" y="185530"/>
            <a:ext cx="11429516" cy="7619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等线" panose="02010600030101010101" pitchFamily="2" charset="-122"/>
                <a:ea typeface="等线" panose="02010600030101010101" pitchFamily="2" charset="-122"/>
              </a:rPr>
              <a:t>响应频率</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函数输出对输入变化的敏感程度</a:t>
            </a:r>
          </a:p>
        </p:txBody>
      </p:sp>
      <p:pic>
        <p:nvPicPr>
          <p:cNvPr id="10" name="图片 9">
            <a:extLst>
              <a:ext uri="{FF2B5EF4-FFF2-40B4-BE49-F238E27FC236}">
                <a16:creationId xmlns:a16="http://schemas.microsoft.com/office/drawing/2014/main" id="{91C2B89A-72EB-671D-711B-5510E95E818D}"/>
              </a:ext>
            </a:extLst>
          </p:cNvPr>
          <p:cNvPicPr>
            <a:picLocks noChangeAspect="1"/>
          </p:cNvPicPr>
          <p:nvPr/>
        </p:nvPicPr>
        <p:blipFill>
          <a:blip r:embed="rId2"/>
          <a:stretch>
            <a:fillRect/>
          </a:stretch>
        </p:blipFill>
        <p:spPr>
          <a:xfrm>
            <a:off x="1105422" y="1447923"/>
            <a:ext cx="9981156" cy="3310802"/>
          </a:xfrm>
          <a:prstGeom prst="rect">
            <a:avLst/>
          </a:prstGeom>
        </p:spPr>
      </p:pic>
      <p:sp>
        <p:nvSpPr>
          <p:cNvPr id="12" name="文本框 11">
            <a:extLst>
              <a:ext uri="{FF2B5EF4-FFF2-40B4-BE49-F238E27FC236}">
                <a16:creationId xmlns:a16="http://schemas.microsoft.com/office/drawing/2014/main" id="{DCB43BEC-0CE1-E229-BE83-0F74095334E7}"/>
              </a:ext>
            </a:extLst>
          </p:cNvPr>
          <p:cNvSpPr txBox="1"/>
          <p:nvPr/>
        </p:nvSpPr>
        <p:spPr>
          <a:xfrm>
            <a:off x="1385430" y="4922915"/>
            <a:ext cx="9558925" cy="1477328"/>
          </a:xfrm>
          <a:prstGeom prst="rect">
            <a:avLst/>
          </a:prstGeom>
          <a:noFill/>
        </p:spPr>
        <p:txBody>
          <a:bodyPr wrap="square">
            <a:spAutoFit/>
          </a:bodyPr>
          <a:lstStyle/>
          <a:p>
            <a:r>
              <a:rPr lang="zh-CN" altLang="en-US" sz="1800" dirty="0">
                <a:solidFill>
                  <a:srgbClr val="000000"/>
                </a:solidFill>
                <a:effectLst/>
                <a:latin typeface="FandolSong-Regular"/>
              </a:rPr>
              <a:t>对于高维函数中的某一点</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沿着不同的方向</a:t>
            </a:r>
            <a:r>
              <a:rPr lang="en-US" altLang="zh-CN" sz="1800" dirty="0">
                <a:solidFill>
                  <a:srgbClr val="000000"/>
                </a:solidFill>
                <a:effectLst/>
                <a:latin typeface="LMRoman10-Regular"/>
              </a:rPr>
              <a:t>, </a:t>
            </a:r>
            <a:r>
              <a:rPr lang="zh-CN" altLang="en-US" sz="1800" dirty="0">
                <a:solidFill>
                  <a:srgbClr val="000000"/>
                </a:solidFill>
                <a:effectLst/>
                <a:latin typeface="FandolSong-Regular"/>
              </a:rPr>
              <a:t>其主导的频率成分可能有很大差异。</a:t>
            </a:r>
            <a:endParaRPr lang="en-US" altLang="zh-CN" sz="1800" dirty="0">
              <a:solidFill>
                <a:srgbClr val="000000"/>
              </a:solidFill>
              <a:effectLst/>
              <a:latin typeface="FandolSong-Regular"/>
            </a:endParaRPr>
          </a:p>
          <a:p>
            <a:endParaRPr lang="en-US" altLang="zh-CN" dirty="0">
              <a:solidFill>
                <a:srgbClr val="000000"/>
              </a:solidFill>
              <a:latin typeface="FandolSong-Regular"/>
            </a:endParaRPr>
          </a:p>
          <a:p>
            <a:r>
              <a:rPr lang="en-US" altLang="zh-CN" dirty="0">
                <a:solidFill>
                  <a:srgbClr val="000000"/>
                </a:solidFill>
                <a:latin typeface="FandolSong-Regular"/>
              </a:rPr>
              <a:t>e.g.,</a:t>
            </a:r>
            <a:r>
              <a:rPr lang="zh-CN" altLang="en-US" dirty="0">
                <a:solidFill>
                  <a:srgbClr val="000000"/>
                </a:solidFill>
                <a:latin typeface="FandolSong-Regular"/>
              </a:rPr>
              <a:t> 上图中左图猫沿一方向进行微小扰动，导致网络输出剧烈变化  </a:t>
            </a:r>
            <a:r>
              <a:rPr lang="en-US" altLang="zh-CN" dirty="0">
                <a:solidFill>
                  <a:srgbClr val="000000"/>
                </a:solidFill>
                <a:latin typeface="FandolSong-Regular"/>
              </a:rPr>
              <a:t>-----&gt;  </a:t>
            </a:r>
            <a:r>
              <a:rPr lang="zh-CN" altLang="en-US" dirty="0">
                <a:solidFill>
                  <a:srgbClr val="000000"/>
                </a:solidFill>
                <a:latin typeface="FandolSong-Regular"/>
              </a:rPr>
              <a:t>高频方向</a:t>
            </a:r>
            <a:endParaRPr lang="en-US" altLang="zh-CN" dirty="0">
              <a:solidFill>
                <a:srgbClr val="000000"/>
              </a:solidFill>
              <a:latin typeface="FandolSong-Regular"/>
            </a:endParaRPr>
          </a:p>
          <a:p>
            <a:endParaRPr lang="en-US" altLang="zh-CN" dirty="0">
              <a:solidFill>
                <a:srgbClr val="000000"/>
              </a:solidFill>
              <a:latin typeface="FandolSong-Regular"/>
            </a:endParaRPr>
          </a:p>
          <a:p>
            <a:r>
              <a:rPr lang="en-US" altLang="zh-CN" dirty="0">
                <a:solidFill>
                  <a:srgbClr val="000000"/>
                </a:solidFill>
                <a:latin typeface="FandolSong-Regular"/>
              </a:rPr>
              <a:t>Q: </a:t>
            </a:r>
            <a:r>
              <a:rPr lang="zh-CN" altLang="en-US" dirty="0">
                <a:solidFill>
                  <a:srgbClr val="000000"/>
                </a:solidFill>
                <a:latin typeface="FandolSong-Regular"/>
              </a:rPr>
              <a:t>为何出出现如此高频的成分？</a:t>
            </a:r>
            <a:endParaRPr lang="zh-CN" altLang="en-US" dirty="0"/>
          </a:p>
        </p:txBody>
      </p:sp>
      <p:sp>
        <p:nvSpPr>
          <p:cNvPr id="4" name="文本框 3">
            <a:extLst>
              <a:ext uri="{FF2B5EF4-FFF2-40B4-BE49-F238E27FC236}">
                <a16:creationId xmlns:a16="http://schemas.microsoft.com/office/drawing/2014/main" id="{0722CEBC-163C-0AF0-AA63-85CEBF13E50C}"/>
              </a:ext>
            </a:extLst>
          </p:cNvPr>
          <p:cNvSpPr txBox="1"/>
          <p:nvPr/>
        </p:nvSpPr>
        <p:spPr>
          <a:xfrm>
            <a:off x="265043" y="1078591"/>
            <a:ext cx="10197752" cy="369332"/>
          </a:xfrm>
          <a:prstGeom prst="rect">
            <a:avLst/>
          </a:prstGeom>
          <a:noFill/>
        </p:spPr>
        <p:txBody>
          <a:bodyPr wrap="square">
            <a:spAutoFit/>
          </a:bodyPr>
          <a:lstStyle/>
          <a:p>
            <a:r>
              <a:rPr lang="zh-CN" altLang="en-US" b="0" i="0" dirty="0">
                <a:effectLst/>
                <a:highlight>
                  <a:srgbClr val="FFFFFF"/>
                </a:highlight>
                <a:latin typeface="Courier New" panose="02070309020205020404" pitchFamily="49" charset="0"/>
              </a:rPr>
              <a:t>响应频率描述了函数输出对输入变化的敏感程度</a:t>
            </a:r>
            <a:r>
              <a:rPr lang="en-US" altLang="zh-CN" b="0" i="0" dirty="0">
                <a:effectLst/>
                <a:highlight>
                  <a:srgbClr val="FFFFFF"/>
                </a:highlight>
                <a:latin typeface="Times New Roman" panose="02020603050405020304" pitchFamily="18" charset="0"/>
              </a:rPr>
              <a:t>, </a:t>
            </a:r>
            <a:r>
              <a:rPr lang="zh-CN" altLang="en-US" b="0" i="0" dirty="0">
                <a:effectLst/>
                <a:highlight>
                  <a:srgbClr val="FFFFFF"/>
                </a:highlight>
                <a:latin typeface="Courier New" panose="02070309020205020404" pitchFamily="49" charset="0"/>
              </a:rPr>
              <a:t>反映了函数在不同方向上的变化剧烈程度</a:t>
            </a:r>
            <a:endParaRPr lang="zh-CN" altLang="en-US" dirty="0"/>
          </a:p>
        </p:txBody>
      </p:sp>
    </p:spTree>
    <p:extLst>
      <p:ext uri="{BB962C8B-B14F-4D97-AF65-F5344CB8AC3E}">
        <p14:creationId xmlns:p14="http://schemas.microsoft.com/office/powerpoint/2010/main" val="1446547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M5MTlhYjQ4MzU3NjBhNTQ2NTc1ZjMwMzZmZWFjODMifQ=="/>
</p:tagLst>
</file>

<file path=ppt/theme/theme1.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1426</Words>
  <Application>Microsoft Macintosh PowerPoint</Application>
  <PresentationFormat>宽屏</PresentationFormat>
  <Paragraphs>215</Paragraphs>
  <Slides>39</Slides>
  <Notes>6</Notes>
  <HiddenSlides>0</HiddenSlides>
  <MMClips>2</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等线</vt:lpstr>
      <vt:lpstr>微软雅黑</vt:lpstr>
      <vt:lpstr>FandolSong-Bold</vt:lpstr>
      <vt:lpstr>FandolSong-Regular</vt:lpstr>
      <vt:lpstr>LMRoman10-Regular</vt:lpstr>
      <vt:lpstr>Arial</vt:lpstr>
      <vt:lpstr>Book Antiqua</vt:lpstr>
      <vt:lpstr>Cambria Math</vt:lpstr>
      <vt:lpstr>Courier New</vt:lpstr>
      <vt:lpstr>Times New Roman</vt:lpstr>
      <vt:lpstr>Wingdings</vt:lpstr>
      <vt:lpstr>1_自定义设计方案</vt:lpstr>
      <vt:lpstr>Office 主题​​</vt:lpstr>
      <vt:lpstr>频率原则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从频率原则理解神经网络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频率原则的机制分析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perspective to understand depth effect and robustness of deep learning</dc:title>
  <dc:creator>zhiqin xu</dc:creator>
  <cp:lastModifiedBy>c18348</cp:lastModifiedBy>
  <cp:revision>238</cp:revision>
  <dcterms:created xsi:type="dcterms:W3CDTF">2020-06-05T07:59:00Z</dcterms:created>
  <dcterms:modified xsi:type="dcterms:W3CDTF">2024-05-22T12:22:33Z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90D2FC5D5334497BB611F99AE2911BB4_12</vt:lpwstr>
  </property>
  <property fmtid="{D5CDD505-2E9C-101B-9397-08002B2CF9AE}" pid="3" name="KSOProductBuildVer">
    <vt:lpwstr>2052-12.1.0.16417</vt:lpwstr>
  </property>
</Properties>
</file>